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1" r:id="rId4"/>
    <p:sldId id="267" r:id="rId5"/>
    <p:sldId id="282" r:id="rId6"/>
    <p:sldId id="261" r:id="rId7"/>
    <p:sldId id="284" r:id="rId8"/>
    <p:sldId id="259" r:id="rId9"/>
    <p:sldId id="273" r:id="rId10"/>
    <p:sldId id="280" r:id="rId11"/>
    <p:sldId id="275" r:id="rId12"/>
    <p:sldId id="272" r:id="rId13"/>
    <p:sldId id="258" r:id="rId14"/>
    <p:sldId id="274" r:id="rId15"/>
    <p:sldId id="260" r:id="rId16"/>
    <p:sldId id="277" r:id="rId17"/>
    <p:sldId id="262" r:id="rId18"/>
    <p:sldId id="263" r:id="rId19"/>
  </p:sldIdLst>
  <p:sldSz cx="18288000" cy="10287000"/>
  <p:notesSz cx="6858000" cy="9144000"/>
  <p:embeddedFontLst>
    <p:embeddedFont>
      <p:font typeface="Poppins" panose="00000500000000000000" pitchFamily="2" charset="0"/>
      <p:regular r:id="rId21"/>
      <p:bold r:id="rId22"/>
      <p:italic r:id="rId23"/>
      <p:boldItalic r:id="rId24"/>
    </p:embeddedFont>
    <p:embeddedFont>
      <p:font typeface="Poppins Bold" panose="00000800000000000000" charset="0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2" d="100"/>
          <a:sy n="52" d="100"/>
        </p:scale>
        <p:origin x="230" y="59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8T20:17:26.660"/>
    </inkml:context>
    <inkml:brush xml:id="br0">
      <inkml:brushProperty name="width" value="0.35" units="cm"/>
      <inkml:brushProperty name="height" value="0.35" units="cm"/>
      <inkml:brushProperty name="color" value="#AB008B"/>
    </inkml:brush>
  </inkml:definitions>
  <inkml:trace contextRef="#ctx0" brushRef="#br0">4740 443 24575,'-29'-1'0,"-1"1"0,0 1 0,1 2 0,-1 1 0,1 2 0,-34 10 0,26-4 0,-1-2 0,-1-1 0,0-3 0,-57 4 0,-161-11 0,-27 3 0,224 6 0,-70 18 0,-50 7 0,161-31 0,-69 7 0,-91 21 0,-89 17 0,181-35 0,1 3 0,1 4 0,-85 31 0,94-23 0,-1-3 0,-86 15 0,-28 8 0,131-31 0,-256 89 0,284-90 0,1 0 0,1 3 0,0 0 0,-37 31 0,26-18 0,-48 26 0,-78 53 0,88-55 0,62-40 0,0 0 0,1 1 0,1 1 0,0 0 0,1 2 0,1-1 0,1 1 0,-11 24 0,-35 50 0,30-51 0,-34 70 0,42-72 0,-2 0 0,-37 49 0,40-62 0,1 1 0,-18 38 0,16-28 0,5-6 0,2 1 0,1 1 0,-10 44 0,7-22 0,-101 431 0,82-336 0,20-96 0,2 0 0,-9 112 0,20-45 0,2-55 0,-13 113 0,1-108 0,-3-1 0,-30 90 0,34-123 0,2 0 0,1 0 0,2 1 0,2 0 0,2 61 0,1-40 0,-10 72 0,-8 49 0,11 321 0,9-277 0,-2 1480 0,3-1670 0,1 0 0,2-1 0,1 0 0,2 0 0,23 59 0,15 59 0,-42-131 0,2 1 0,0-1 0,1-1 0,1 0 0,1 0 0,1-1 0,1 0 0,22 29 0,23 39 0,-42-62 0,1-1 0,0 0 0,30 31 0,11 5 0,-21-21 0,2-1 0,1-3 0,77 56 0,288 125 0,-113-66 0,-282-145 0,60 36 0,2-4 0,2-2 0,112 36 0,-68-37 0,283 72 0,-331-93 0,0-3 0,93 2 0,146-15 0,-113-1 0,2642 3 0,-2404 19 0,-104-2 0,689-11 0,-596-6 0,-262-6 0,173-31 0,-140 14 0,105-24 0,-237 33 0,0-2 0,103-44 0,-44 12 0,235-61 0,-299 92 0,-1-3 0,97-50 0,-12 4 0,-85 41 0,-1-2 0,-1-3 0,-2-2 0,-1-2 0,67-61 0,116-87 0,-9 8 0,-180 136 0,-2-2 0,70-87 0,-71 76 0,-6 8 0,-3-1 0,38-67 0,72-132 0,-17 31 0,-99 164 0,-2-2 0,24-78 0,-27 49 0,-3-1 0,-3-1 0,5-131 0,-20-256 0,-5 198 0,5-429 0,-2 651 0,-3 0 0,-21-89 0,1 7 0,15 74 0,-3 2 0,-2 0 0,-41-95 0,12 54 0,-67-106 0,-81-78 0,28 44 0,-35-34 0,128 180 0,-97-159 0,118 168 0,-3 3 0,-4 2 0,-3 3 0,-121-113 0,2 0 0,-171-230 0,272 320 0,-5 3 0,-117-102 0,113 111 0,56 51 0,-2 2 0,-1 1 0,-66-44 0,-396-230 0,155 98 0,304 183 0,-1 1 0,-1 2 0,-1 2 0,-1 2 0,-53-14 0,22 13 0,-507-126 0,502 122-108,-232-57-1149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03F3D-6E95-41CE-A212-73A985BE0E3B}" type="datetimeFigureOut">
              <a:rPr lang="pt-BR" smtClean="0"/>
              <a:t>07/02/2025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0339E0-7AC6-4180-9901-AE7588592D9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3467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0339E0-7AC6-4180-9901-AE7588592D96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2394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7.jpg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7.jpg"/><Relationship Id="rId4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1.jpeg"/><Relationship Id="rId9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3.jpe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276512" y="6599973"/>
            <a:ext cx="8727667" cy="1612008"/>
            <a:chOff x="0" y="0"/>
            <a:chExt cx="2298645" cy="42456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98645" cy="424562"/>
            </a:xfrm>
            <a:custGeom>
              <a:avLst/>
              <a:gdLst/>
              <a:ahLst/>
              <a:cxnLst/>
              <a:rect l="l" t="t" r="r" b="b"/>
              <a:pathLst>
                <a:path w="2298645" h="424562">
                  <a:moveTo>
                    <a:pt x="26612" y="0"/>
                  </a:moveTo>
                  <a:lnTo>
                    <a:pt x="2272033" y="0"/>
                  </a:lnTo>
                  <a:cubicBezTo>
                    <a:pt x="2279091" y="0"/>
                    <a:pt x="2285860" y="2804"/>
                    <a:pt x="2290850" y="7794"/>
                  </a:cubicBezTo>
                  <a:cubicBezTo>
                    <a:pt x="2295841" y="12785"/>
                    <a:pt x="2298645" y="19554"/>
                    <a:pt x="2298645" y="26612"/>
                  </a:cubicBezTo>
                  <a:lnTo>
                    <a:pt x="2298645" y="397950"/>
                  </a:lnTo>
                  <a:cubicBezTo>
                    <a:pt x="2298645" y="405008"/>
                    <a:pt x="2295841" y="411777"/>
                    <a:pt x="2290850" y="416767"/>
                  </a:cubicBezTo>
                  <a:cubicBezTo>
                    <a:pt x="2285860" y="421758"/>
                    <a:pt x="2279091" y="424562"/>
                    <a:pt x="2272033" y="424562"/>
                  </a:cubicBezTo>
                  <a:lnTo>
                    <a:pt x="26612" y="424562"/>
                  </a:lnTo>
                  <a:cubicBezTo>
                    <a:pt x="19554" y="424562"/>
                    <a:pt x="12785" y="421758"/>
                    <a:pt x="7794" y="416767"/>
                  </a:cubicBezTo>
                  <a:cubicBezTo>
                    <a:pt x="2804" y="411777"/>
                    <a:pt x="0" y="405008"/>
                    <a:pt x="0" y="397950"/>
                  </a:cubicBezTo>
                  <a:lnTo>
                    <a:pt x="0" y="26612"/>
                  </a:lnTo>
                  <a:cubicBezTo>
                    <a:pt x="0" y="19554"/>
                    <a:pt x="2804" y="12785"/>
                    <a:pt x="7794" y="7794"/>
                  </a:cubicBezTo>
                  <a:cubicBezTo>
                    <a:pt x="12785" y="2804"/>
                    <a:pt x="19554" y="0"/>
                    <a:pt x="26612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298645" cy="50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376806" y="6723412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89" y="0"/>
                </a:lnTo>
                <a:lnTo>
                  <a:pt x="1767189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/>
          <p:cNvGrpSpPr/>
          <p:nvPr/>
        </p:nvGrpSpPr>
        <p:grpSpPr>
          <a:xfrm>
            <a:off x="748531" y="1340919"/>
            <a:ext cx="524090" cy="5877732"/>
            <a:chOff x="0" y="0"/>
            <a:chExt cx="138032" cy="154804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38032" cy="1548045"/>
            </a:xfrm>
            <a:custGeom>
              <a:avLst/>
              <a:gdLst/>
              <a:ahLst/>
              <a:cxnLst/>
              <a:rect l="l" t="t" r="r" b="b"/>
              <a:pathLst>
                <a:path w="138032" h="1548045">
                  <a:moveTo>
                    <a:pt x="0" y="0"/>
                  </a:moveTo>
                  <a:lnTo>
                    <a:pt x="138032" y="0"/>
                  </a:lnTo>
                  <a:lnTo>
                    <a:pt x="138032" y="1548045"/>
                  </a:lnTo>
                  <a:lnTo>
                    <a:pt x="0" y="1548045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138032" cy="158614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-1720697">
            <a:off x="14662164" y="-1522015"/>
            <a:ext cx="953801" cy="14111338"/>
            <a:chOff x="0" y="0"/>
            <a:chExt cx="251207" cy="3716566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51207" cy="3716566"/>
            </a:xfrm>
            <a:custGeom>
              <a:avLst/>
              <a:gdLst/>
              <a:ahLst/>
              <a:cxnLst/>
              <a:rect l="l" t="t" r="r" b="b"/>
              <a:pathLst>
                <a:path w="251207" h="3716566">
                  <a:moveTo>
                    <a:pt x="125603" y="0"/>
                  </a:moveTo>
                  <a:lnTo>
                    <a:pt x="125603" y="0"/>
                  </a:lnTo>
                  <a:cubicBezTo>
                    <a:pt x="158916" y="0"/>
                    <a:pt x="190863" y="13233"/>
                    <a:pt x="214418" y="36788"/>
                  </a:cubicBezTo>
                  <a:cubicBezTo>
                    <a:pt x="237974" y="60344"/>
                    <a:pt x="251207" y="92291"/>
                    <a:pt x="251207" y="125603"/>
                  </a:cubicBezTo>
                  <a:lnTo>
                    <a:pt x="251207" y="3590963"/>
                  </a:lnTo>
                  <a:cubicBezTo>
                    <a:pt x="251207" y="3660332"/>
                    <a:pt x="194972" y="3716566"/>
                    <a:pt x="125603" y="3716566"/>
                  </a:cubicBezTo>
                  <a:lnTo>
                    <a:pt x="125603" y="3716566"/>
                  </a:lnTo>
                  <a:cubicBezTo>
                    <a:pt x="56235" y="3716566"/>
                    <a:pt x="0" y="3660332"/>
                    <a:pt x="0" y="3590963"/>
                  </a:cubicBezTo>
                  <a:lnTo>
                    <a:pt x="0" y="125603"/>
                  </a:lnTo>
                  <a:cubicBezTo>
                    <a:pt x="0" y="56235"/>
                    <a:pt x="56235" y="0"/>
                    <a:pt x="125603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47625"/>
              <a:ext cx="251207" cy="376419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1720697">
            <a:off x="15575346" y="-1602641"/>
            <a:ext cx="953801" cy="13667799"/>
            <a:chOff x="0" y="0"/>
            <a:chExt cx="251207" cy="359975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 rot="-1720697">
            <a:off x="16579932" y="-1690400"/>
            <a:ext cx="953801" cy="13667799"/>
            <a:chOff x="0" y="0"/>
            <a:chExt cx="251207" cy="359975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 rot="-1720697">
            <a:off x="17538866" y="-1857569"/>
            <a:ext cx="953801" cy="13667799"/>
            <a:chOff x="0" y="0"/>
            <a:chExt cx="251207" cy="359975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 rot="-1720697">
            <a:off x="18359992" y="-2182109"/>
            <a:ext cx="953801" cy="13667799"/>
            <a:chOff x="0" y="0"/>
            <a:chExt cx="251207" cy="359975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 rot="-1720697">
            <a:off x="19181967" y="-2631341"/>
            <a:ext cx="953801" cy="13667799"/>
            <a:chOff x="0" y="0"/>
            <a:chExt cx="251207" cy="359975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 rot="-1720697">
            <a:off x="20156118" y="-2631341"/>
            <a:ext cx="953801" cy="13667799"/>
            <a:chOff x="0" y="0"/>
            <a:chExt cx="251207" cy="359975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 rot="-1720697">
            <a:off x="13953072" y="-1391410"/>
            <a:ext cx="953801" cy="15220285"/>
            <a:chOff x="0" y="0"/>
            <a:chExt cx="251207" cy="4008635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251207" cy="4008635"/>
            </a:xfrm>
            <a:custGeom>
              <a:avLst/>
              <a:gdLst/>
              <a:ahLst/>
              <a:cxnLst/>
              <a:rect l="l" t="t" r="r" b="b"/>
              <a:pathLst>
                <a:path w="251207" h="4008635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886881"/>
                  </a:lnTo>
                  <a:cubicBezTo>
                    <a:pt x="251207" y="3954124"/>
                    <a:pt x="196696" y="4008635"/>
                    <a:pt x="129453" y="4008635"/>
                  </a:cubicBezTo>
                  <a:lnTo>
                    <a:pt x="121754" y="4008635"/>
                  </a:lnTo>
                  <a:cubicBezTo>
                    <a:pt x="54511" y="4008635"/>
                    <a:pt x="0" y="3954124"/>
                    <a:pt x="0" y="3886881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-47625"/>
              <a:ext cx="251207" cy="40562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7326322" y="6055983"/>
            <a:ext cx="4927819" cy="4513106"/>
            <a:chOff x="0" y="0"/>
            <a:chExt cx="812800" cy="744397"/>
          </a:xfrm>
        </p:grpSpPr>
        <p:sp>
          <p:nvSpPr>
            <p:cNvPr id="37" name="Freeform 37"/>
            <p:cNvSpPr/>
            <p:nvPr/>
          </p:nvSpPr>
          <p:spPr>
            <a:xfrm>
              <a:off x="25591" y="40086"/>
              <a:ext cx="761618" cy="704311"/>
            </a:xfrm>
            <a:custGeom>
              <a:avLst/>
              <a:gdLst/>
              <a:ahLst/>
              <a:cxnLst/>
              <a:rect l="l" t="t" r="r" b="b"/>
              <a:pathLst>
                <a:path w="761618" h="704311">
                  <a:moveTo>
                    <a:pt x="413181" y="19209"/>
                  </a:moveTo>
                  <a:lnTo>
                    <a:pt x="754837" y="645016"/>
                  </a:lnTo>
                  <a:cubicBezTo>
                    <a:pt x="761618" y="657436"/>
                    <a:pt x="761348" y="672511"/>
                    <a:pt x="754127" y="684681"/>
                  </a:cubicBezTo>
                  <a:cubicBezTo>
                    <a:pt x="746906" y="696850"/>
                    <a:pt x="733804" y="704311"/>
                    <a:pt x="719653" y="704311"/>
                  </a:cubicBezTo>
                  <a:lnTo>
                    <a:pt x="41965" y="704311"/>
                  </a:lnTo>
                  <a:cubicBezTo>
                    <a:pt x="27814" y="704311"/>
                    <a:pt x="14712" y="696850"/>
                    <a:pt x="7491" y="684681"/>
                  </a:cubicBezTo>
                  <a:cubicBezTo>
                    <a:pt x="270" y="672511"/>
                    <a:pt x="0" y="657436"/>
                    <a:pt x="6781" y="645016"/>
                  </a:cubicBezTo>
                  <a:lnTo>
                    <a:pt x="348437" y="19209"/>
                  </a:lnTo>
                  <a:cubicBezTo>
                    <a:pt x="354902" y="7367"/>
                    <a:pt x="367317" y="0"/>
                    <a:pt x="380809" y="0"/>
                  </a:cubicBezTo>
                  <a:cubicBezTo>
                    <a:pt x="394301" y="0"/>
                    <a:pt x="406716" y="7367"/>
                    <a:pt x="413181" y="19209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127000" y="297988"/>
              <a:ext cx="558800" cy="3932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 rot="-1720697">
            <a:off x="13775407" y="1177192"/>
            <a:ext cx="953801" cy="13359526"/>
            <a:chOff x="0" y="0"/>
            <a:chExt cx="251207" cy="3518558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251207" cy="3518558"/>
            </a:xfrm>
            <a:custGeom>
              <a:avLst/>
              <a:gdLst/>
              <a:ahLst/>
              <a:cxnLst/>
              <a:rect l="l" t="t" r="r" b="b"/>
              <a:pathLst>
                <a:path w="251207" h="3518558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396804"/>
                  </a:lnTo>
                  <a:cubicBezTo>
                    <a:pt x="251207" y="3464047"/>
                    <a:pt x="196696" y="3518558"/>
                    <a:pt x="129453" y="3518558"/>
                  </a:cubicBezTo>
                  <a:lnTo>
                    <a:pt x="121754" y="3518558"/>
                  </a:lnTo>
                  <a:cubicBezTo>
                    <a:pt x="54511" y="3518558"/>
                    <a:pt x="0" y="3464047"/>
                    <a:pt x="0" y="3396804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0" y="-47625"/>
              <a:ext cx="251207" cy="35661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 rot="-1720697">
            <a:off x="13238498" y="2311446"/>
            <a:ext cx="953801" cy="13025884"/>
            <a:chOff x="0" y="0"/>
            <a:chExt cx="251207" cy="3430686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251207" cy="3430686"/>
            </a:xfrm>
            <a:custGeom>
              <a:avLst/>
              <a:gdLst/>
              <a:ahLst/>
              <a:cxnLst/>
              <a:rect l="l" t="t" r="r" b="b"/>
              <a:pathLst>
                <a:path w="251207" h="3430686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308932"/>
                  </a:lnTo>
                  <a:cubicBezTo>
                    <a:pt x="251207" y="3376175"/>
                    <a:pt x="196696" y="3430686"/>
                    <a:pt x="129453" y="3430686"/>
                  </a:cubicBezTo>
                  <a:lnTo>
                    <a:pt x="121754" y="3430686"/>
                  </a:lnTo>
                  <a:cubicBezTo>
                    <a:pt x="54511" y="3430686"/>
                    <a:pt x="0" y="3376175"/>
                    <a:pt x="0" y="3308932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-47625"/>
              <a:ext cx="251207" cy="34783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 rot="-1720697">
            <a:off x="12648841" y="3614533"/>
            <a:ext cx="953801" cy="12157389"/>
            <a:chOff x="0" y="0"/>
            <a:chExt cx="251207" cy="3201946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251207" cy="3201946"/>
            </a:xfrm>
            <a:custGeom>
              <a:avLst/>
              <a:gdLst/>
              <a:ahLst/>
              <a:cxnLst/>
              <a:rect l="l" t="t" r="r" b="b"/>
              <a:pathLst>
                <a:path w="251207" h="3201946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080193"/>
                  </a:lnTo>
                  <a:cubicBezTo>
                    <a:pt x="251207" y="3147435"/>
                    <a:pt x="196696" y="3201946"/>
                    <a:pt x="129453" y="3201946"/>
                  </a:cubicBezTo>
                  <a:lnTo>
                    <a:pt x="121754" y="3201946"/>
                  </a:lnTo>
                  <a:cubicBezTo>
                    <a:pt x="54511" y="3201946"/>
                    <a:pt x="0" y="3147435"/>
                    <a:pt x="0" y="3080193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0" y="-47625"/>
              <a:ext cx="251207" cy="324957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 rot="-1720697">
            <a:off x="12093965" y="4778330"/>
            <a:ext cx="953801" cy="11581518"/>
            <a:chOff x="0" y="0"/>
            <a:chExt cx="251207" cy="3050276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251207" cy="3050276"/>
            </a:xfrm>
            <a:custGeom>
              <a:avLst/>
              <a:gdLst/>
              <a:ahLst/>
              <a:cxnLst/>
              <a:rect l="l" t="t" r="r" b="b"/>
              <a:pathLst>
                <a:path w="251207" h="3050276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2928523"/>
                  </a:lnTo>
                  <a:cubicBezTo>
                    <a:pt x="251207" y="2995765"/>
                    <a:pt x="196696" y="3050276"/>
                    <a:pt x="129453" y="3050276"/>
                  </a:cubicBezTo>
                  <a:lnTo>
                    <a:pt x="121754" y="3050276"/>
                  </a:lnTo>
                  <a:cubicBezTo>
                    <a:pt x="54511" y="3050276"/>
                    <a:pt x="0" y="2995765"/>
                    <a:pt x="0" y="2928523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0" y="-47625"/>
              <a:ext cx="251207" cy="30979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sp>
        <p:nvSpPr>
          <p:cNvPr id="51" name="Freeform 51"/>
          <p:cNvSpPr/>
          <p:nvPr/>
        </p:nvSpPr>
        <p:spPr>
          <a:xfrm>
            <a:off x="9410089" y="211529"/>
            <a:ext cx="8497769" cy="10426990"/>
          </a:xfrm>
          <a:custGeom>
            <a:avLst/>
            <a:gdLst/>
            <a:ahLst/>
            <a:cxnLst/>
            <a:rect l="l" t="t" r="r" b="b"/>
            <a:pathLst>
              <a:path w="8497769" h="10426990">
                <a:moveTo>
                  <a:pt x="0" y="0"/>
                </a:moveTo>
                <a:lnTo>
                  <a:pt x="8497769" y="0"/>
                </a:lnTo>
                <a:lnTo>
                  <a:pt x="8497769" y="10426990"/>
                </a:lnTo>
                <a:lnTo>
                  <a:pt x="0" y="1042699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2000"/>
            </a:blip>
            <a:stretch>
              <a:fillRect l="-21897" r="-805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52" name="Group 52"/>
          <p:cNvGrpSpPr/>
          <p:nvPr/>
        </p:nvGrpSpPr>
        <p:grpSpPr>
          <a:xfrm>
            <a:off x="8451155" y="-579231"/>
            <a:ext cx="3188790" cy="11578202"/>
            <a:chOff x="0" y="0"/>
            <a:chExt cx="839846" cy="3049403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839846" cy="3049403"/>
            </a:xfrm>
            <a:custGeom>
              <a:avLst/>
              <a:gdLst/>
              <a:ahLst/>
              <a:cxnLst/>
              <a:rect l="l" t="t" r="r" b="b"/>
              <a:pathLst>
                <a:path w="839846" h="3049403">
                  <a:moveTo>
                    <a:pt x="0" y="0"/>
                  </a:moveTo>
                  <a:lnTo>
                    <a:pt x="839846" y="0"/>
                  </a:lnTo>
                  <a:lnTo>
                    <a:pt x="839846" y="3049403"/>
                  </a:lnTo>
                  <a:lnTo>
                    <a:pt x="0" y="3049403"/>
                  </a:lnTo>
                  <a:close/>
                </a:path>
              </a:pathLst>
            </a:custGeom>
            <a:solidFill>
              <a:srgbClr val="F2F0E2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0" y="-47625"/>
              <a:ext cx="839846" cy="30970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55" name="Group 55"/>
          <p:cNvGrpSpPr/>
          <p:nvPr/>
        </p:nvGrpSpPr>
        <p:grpSpPr>
          <a:xfrm>
            <a:off x="-612792" y="681596"/>
            <a:ext cx="11241142" cy="810091"/>
            <a:chOff x="0" y="0"/>
            <a:chExt cx="2960630" cy="213357"/>
          </a:xfrm>
        </p:grpSpPr>
        <p:sp>
          <p:nvSpPr>
            <p:cNvPr id="56" name="Freeform 56"/>
            <p:cNvSpPr/>
            <p:nvPr/>
          </p:nvSpPr>
          <p:spPr>
            <a:xfrm>
              <a:off x="0" y="0"/>
              <a:ext cx="2960630" cy="213357"/>
            </a:xfrm>
            <a:custGeom>
              <a:avLst/>
              <a:gdLst/>
              <a:ahLst/>
              <a:cxnLst/>
              <a:rect l="l" t="t" r="r" b="b"/>
              <a:pathLst>
                <a:path w="2960630" h="213357">
                  <a:moveTo>
                    <a:pt x="20661" y="0"/>
                  </a:moveTo>
                  <a:lnTo>
                    <a:pt x="2939969" y="0"/>
                  </a:lnTo>
                  <a:cubicBezTo>
                    <a:pt x="2951380" y="0"/>
                    <a:pt x="2960630" y="9250"/>
                    <a:pt x="2960630" y="20661"/>
                  </a:cubicBezTo>
                  <a:lnTo>
                    <a:pt x="2960630" y="192696"/>
                  </a:lnTo>
                  <a:cubicBezTo>
                    <a:pt x="2960630" y="204107"/>
                    <a:pt x="2951380" y="213357"/>
                    <a:pt x="2939969" y="213357"/>
                  </a:cubicBezTo>
                  <a:lnTo>
                    <a:pt x="20661" y="213357"/>
                  </a:lnTo>
                  <a:cubicBezTo>
                    <a:pt x="9250" y="213357"/>
                    <a:pt x="0" y="204107"/>
                    <a:pt x="0" y="192696"/>
                  </a:cubicBezTo>
                  <a:lnTo>
                    <a:pt x="0" y="20661"/>
                  </a:lnTo>
                  <a:cubicBezTo>
                    <a:pt x="0" y="9250"/>
                    <a:pt x="9250" y="0"/>
                    <a:pt x="20661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7" name="TextBox 57"/>
            <p:cNvSpPr txBox="1"/>
            <p:nvPr/>
          </p:nvSpPr>
          <p:spPr>
            <a:xfrm>
              <a:off x="0" y="-76200"/>
              <a:ext cx="2960630" cy="2895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58" name="TextBox 58"/>
          <p:cNvSpPr txBox="1"/>
          <p:nvPr/>
        </p:nvSpPr>
        <p:spPr>
          <a:xfrm>
            <a:off x="1272621" y="670716"/>
            <a:ext cx="9162982" cy="717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  <a:sym typeface="Poppins Bold"/>
              </a:rPr>
              <a:t>SEMANA ORÇAMENTÁRIA DA UFOPA 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1376806" y="1924930"/>
            <a:ext cx="4480976" cy="1873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en-US" sz="3500" b="1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Práticas e Políticas Orçamentárias na UFOPA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1373136" y="4269523"/>
            <a:ext cx="1973699" cy="441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252525"/>
                </a:solidFill>
                <a:latin typeface="Poppins"/>
                <a:ea typeface="Poppins"/>
                <a:cs typeface="Poppins"/>
                <a:sym typeface="Poppins"/>
              </a:rPr>
              <a:t>16/01 a 24/01</a:t>
            </a:r>
          </a:p>
        </p:txBody>
      </p:sp>
      <p:sp>
        <p:nvSpPr>
          <p:cNvPr id="61" name="TextBox 61"/>
          <p:cNvSpPr txBox="1"/>
          <p:nvPr/>
        </p:nvSpPr>
        <p:spPr>
          <a:xfrm>
            <a:off x="1373136" y="5282348"/>
            <a:ext cx="2855554" cy="879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dirty="0" err="1">
                <a:solidFill>
                  <a:srgbClr val="252525"/>
                </a:solidFill>
                <a:latin typeface="Poppins"/>
                <a:ea typeface="Poppins"/>
                <a:cs typeface="Poppins"/>
                <a:sym typeface="Poppins"/>
              </a:rPr>
              <a:t>Transmissão</a:t>
            </a:r>
            <a:r>
              <a:rPr lang="en-US" sz="2499" dirty="0">
                <a:solidFill>
                  <a:srgbClr val="252525"/>
                </a:solidFill>
                <a:latin typeface="Poppins"/>
                <a:ea typeface="Poppins"/>
                <a:cs typeface="Poppins"/>
                <a:sym typeface="Poppins"/>
              </a:rPr>
              <a:t> pela </a:t>
            </a:r>
            <a:r>
              <a:rPr lang="en-US" sz="2499" dirty="0" err="1">
                <a:solidFill>
                  <a:srgbClr val="252525"/>
                </a:solidFill>
                <a:latin typeface="Poppins"/>
                <a:ea typeface="Poppins"/>
                <a:cs typeface="Poppins"/>
                <a:sym typeface="Poppins"/>
              </a:rPr>
              <a:t>plataforma</a:t>
            </a:r>
            <a:r>
              <a:rPr lang="en-US" sz="2499" dirty="0">
                <a:solidFill>
                  <a:srgbClr val="252525"/>
                </a:solidFill>
                <a:latin typeface="Poppins"/>
                <a:ea typeface="Poppins"/>
                <a:cs typeface="Poppins"/>
                <a:sym typeface="Poppins"/>
              </a:rPr>
              <a:t> RNP</a:t>
            </a:r>
          </a:p>
        </p:txBody>
      </p:sp>
      <p:sp>
        <p:nvSpPr>
          <p:cNvPr id="62" name="TextBox 62"/>
          <p:cNvSpPr txBox="1"/>
          <p:nvPr/>
        </p:nvSpPr>
        <p:spPr>
          <a:xfrm>
            <a:off x="3458320" y="7151977"/>
            <a:ext cx="4674840" cy="441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69D53"/>
                </a:solidFill>
                <a:latin typeface="Poppins"/>
                <a:ea typeface="Poppins"/>
                <a:cs typeface="Poppins"/>
                <a:sym typeface="Poppins"/>
              </a:rPr>
              <a:t>Pró-Reitoria de Planejamento</a:t>
            </a:r>
          </a:p>
        </p:txBody>
      </p:sp>
      <p:sp>
        <p:nvSpPr>
          <p:cNvPr id="63" name="Freeform 63"/>
          <p:cNvSpPr/>
          <p:nvPr/>
        </p:nvSpPr>
        <p:spPr>
          <a:xfrm>
            <a:off x="15542792" y="681596"/>
            <a:ext cx="2472974" cy="2472974"/>
          </a:xfrm>
          <a:custGeom>
            <a:avLst/>
            <a:gdLst/>
            <a:ahLst/>
            <a:cxnLst/>
            <a:rect l="l" t="t" r="r" b="b"/>
            <a:pathLst>
              <a:path w="2472974" h="2472974">
                <a:moveTo>
                  <a:pt x="0" y="0"/>
                </a:moveTo>
                <a:lnTo>
                  <a:pt x="2472974" y="0"/>
                </a:lnTo>
                <a:lnTo>
                  <a:pt x="2472974" y="2472973"/>
                </a:lnTo>
                <a:lnTo>
                  <a:pt x="0" y="2472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64" name="Group 64"/>
          <p:cNvGrpSpPr/>
          <p:nvPr/>
        </p:nvGrpSpPr>
        <p:grpSpPr>
          <a:xfrm>
            <a:off x="6820978" y="8312536"/>
            <a:ext cx="2787246" cy="2256553"/>
            <a:chOff x="0" y="0"/>
            <a:chExt cx="734089" cy="594319"/>
          </a:xfrm>
        </p:grpSpPr>
        <p:sp>
          <p:nvSpPr>
            <p:cNvPr id="65" name="Freeform 65"/>
            <p:cNvSpPr/>
            <p:nvPr/>
          </p:nvSpPr>
          <p:spPr>
            <a:xfrm>
              <a:off x="0" y="0"/>
              <a:ext cx="734089" cy="594319"/>
            </a:xfrm>
            <a:custGeom>
              <a:avLst/>
              <a:gdLst/>
              <a:ahLst/>
              <a:cxnLst/>
              <a:rect l="l" t="t" r="r" b="b"/>
              <a:pathLst>
                <a:path w="734089" h="594319">
                  <a:moveTo>
                    <a:pt x="0" y="0"/>
                  </a:moveTo>
                  <a:lnTo>
                    <a:pt x="734089" y="0"/>
                  </a:lnTo>
                  <a:lnTo>
                    <a:pt x="734089" y="594319"/>
                  </a:lnTo>
                  <a:lnTo>
                    <a:pt x="0" y="594319"/>
                  </a:lnTo>
                  <a:close/>
                </a:path>
              </a:pathLst>
            </a:custGeom>
            <a:solidFill>
              <a:srgbClr val="F2F0E2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66" name="TextBox 66"/>
            <p:cNvSpPr txBox="1"/>
            <p:nvPr/>
          </p:nvSpPr>
          <p:spPr>
            <a:xfrm>
              <a:off x="0" y="-47625"/>
              <a:ext cx="734089" cy="641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sp>
        <p:nvSpPr>
          <p:cNvPr id="67" name="CaixaDeTexto 66">
            <a:extLst>
              <a:ext uri="{FF2B5EF4-FFF2-40B4-BE49-F238E27FC236}">
                <a16:creationId xmlns:a16="http://schemas.microsoft.com/office/drawing/2014/main" id="{F2F84B04-E335-5025-F8D5-6437469ABE19}"/>
              </a:ext>
            </a:extLst>
          </p:cNvPr>
          <p:cNvSpPr txBox="1"/>
          <p:nvPr/>
        </p:nvSpPr>
        <p:spPr>
          <a:xfrm>
            <a:off x="4736470" y="8925966"/>
            <a:ext cx="58674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500" dirty="0"/>
              <a:t>Data: 20/01/2025</a:t>
            </a:r>
          </a:p>
          <a:p>
            <a:pPr algn="r"/>
            <a:r>
              <a:rPr lang="pt-BR" sz="2500" dirty="0"/>
              <a:t>Horário: 8:00 às 12:00</a:t>
            </a:r>
          </a:p>
          <a:p>
            <a:pPr algn="r"/>
            <a:r>
              <a:rPr lang="pt-BR" sz="2500" dirty="0"/>
              <a:t>Facilitadora: Alda Patrícia P. B. Silva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45DB1A-0F49-5FE3-D70B-57CE39158E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37AED608-AB7F-6FE8-B26B-AEAD086EA53C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AFF3F16A-2195-17CF-A8E1-C1B54484EFA5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5193624E-70E8-3457-76C2-35CB8C9F9A5D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D55E893C-40DC-48AD-7103-5C139901621E}"/>
              </a:ext>
            </a:extLst>
          </p:cNvPr>
          <p:cNvGrpSpPr/>
          <p:nvPr/>
        </p:nvGrpSpPr>
        <p:grpSpPr>
          <a:xfrm>
            <a:off x="-612792" y="824289"/>
            <a:ext cx="14284568" cy="1678982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CDA827FD-98A4-1B8B-C42E-FA5FC11A24A5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7FB333FB-584C-CBC2-9C71-F181795152EF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098701B6-22AF-C6E2-FD87-55F99004EB0B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186CC251-2C2A-CA1F-4828-BD658D30827E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228854C-DC9E-FBE0-FAC3-98C7EC5781A4}"/>
              </a:ext>
            </a:extLst>
          </p:cNvPr>
          <p:cNvSpPr txBox="1"/>
          <p:nvPr/>
        </p:nvSpPr>
        <p:spPr>
          <a:xfrm>
            <a:off x="1247507" y="952595"/>
            <a:ext cx="130536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Modelo 2: </a:t>
            </a:r>
            <a:r>
              <a:rPr lang="pt-BR" sz="3200" b="0" i="0" u="none" strike="noStrike" baseline="0" dirty="0">
                <a:solidFill>
                  <a:srgbClr val="000000"/>
                </a:solidFill>
              </a:rPr>
              <a:t>Exposição das mudanças na tramitação do processo de descentralização e remanejamento orçamentário</a:t>
            </a:r>
            <a:r>
              <a:rPr lang="pt-BR" sz="4000" b="0" i="0" u="none" strike="noStrike" baseline="0" dirty="0">
                <a:solidFill>
                  <a:srgbClr val="000000"/>
                </a:solidFill>
              </a:rPr>
              <a:t>; </a:t>
            </a:r>
          </a:p>
        </p:txBody>
      </p:sp>
      <p:cxnSp>
        <p:nvCxnSpPr>
          <p:cNvPr id="19" name="Conector reto 18">
            <a:extLst>
              <a:ext uri="{FF2B5EF4-FFF2-40B4-BE49-F238E27FC236}">
                <a16:creationId xmlns:a16="http://schemas.microsoft.com/office/drawing/2014/main" id="{F2AC5A52-6AEF-3422-7F84-CD63DC79EDC4}"/>
              </a:ext>
            </a:extLst>
          </p:cNvPr>
          <p:cNvCxnSpPr>
            <a:cxnSpLocks/>
            <a:endCxn id="26" idx="2"/>
          </p:cNvCxnSpPr>
          <p:nvPr/>
        </p:nvCxnSpPr>
        <p:spPr>
          <a:xfrm flipH="1" flipV="1">
            <a:off x="6658365" y="4143018"/>
            <a:ext cx="9857" cy="1274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ângulo: Cantos Arredondados 25">
            <a:extLst>
              <a:ext uri="{FF2B5EF4-FFF2-40B4-BE49-F238E27FC236}">
                <a16:creationId xmlns:a16="http://schemas.microsoft.com/office/drawing/2014/main" id="{A57FBAE6-3733-D04C-FB5F-38B204093D82}"/>
              </a:ext>
            </a:extLst>
          </p:cNvPr>
          <p:cNvSpPr/>
          <p:nvPr/>
        </p:nvSpPr>
        <p:spPr>
          <a:xfrm>
            <a:off x="6065066" y="3243154"/>
            <a:ext cx="1186597" cy="8998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9" name="Conector reto 28">
            <a:extLst>
              <a:ext uri="{FF2B5EF4-FFF2-40B4-BE49-F238E27FC236}">
                <a16:creationId xmlns:a16="http://schemas.microsoft.com/office/drawing/2014/main" id="{90F4A0BB-78FC-FBB8-5124-A4AAD09892D7}"/>
              </a:ext>
            </a:extLst>
          </p:cNvPr>
          <p:cNvCxnSpPr>
            <a:cxnSpLocks/>
          </p:cNvCxnSpPr>
          <p:nvPr/>
        </p:nvCxnSpPr>
        <p:spPr>
          <a:xfrm>
            <a:off x="7241824" y="3858959"/>
            <a:ext cx="2459391" cy="425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tângulo: Cantos Arredondados 35">
            <a:extLst>
              <a:ext uri="{FF2B5EF4-FFF2-40B4-BE49-F238E27FC236}">
                <a16:creationId xmlns:a16="http://schemas.microsoft.com/office/drawing/2014/main" id="{F27031EE-2848-0677-1A00-3910BECB88CC}"/>
              </a:ext>
            </a:extLst>
          </p:cNvPr>
          <p:cNvSpPr/>
          <p:nvPr/>
        </p:nvSpPr>
        <p:spPr>
          <a:xfrm>
            <a:off x="6162748" y="7981016"/>
            <a:ext cx="1310099" cy="9144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B5CC4F87-DD45-0BC1-11F7-63308EB2C907}"/>
              </a:ext>
            </a:extLst>
          </p:cNvPr>
          <p:cNvSpPr txBox="1"/>
          <p:nvPr/>
        </p:nvSpPr>
        <p:spPr>
          <a:xfrm>
            <a:off x="6432096" y="3557222"/>
            <a:ext cx="688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CPO</a:t>
            </a:r>
          </a:p>
          <a:p>
            <a:endParaRPr lang="pt-BR" dirty="0"/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C3288066-60B4-8116-254E-AA10EFCC459F}"/>
              </a:ext>
            </a:extLst>
          </p:cNvPr>
          <p:cNvSpPr txBox="1"/>
          <p:nvPr/>
        </p:nvSpPr>
        <p:spPr>
          <a:xfrm>
            <a:off x="6562133" y="8165749"/>
            <a:ext cx="770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CAO</a:t>
            </a:r>
          </a:p>
          <a:p>
            <a:endParaRPr lang="pt-BR" dirty="0"/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96F37E36-9CCE-CD12-BD83-F2378881B8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33" name="Imagem 32">
            <a:extLst>
              <a:ext uri="{FF2B5EF4-FFF2-40B4-BE49-F238E27FC236}">
                <a16:creationId xmlns:a16="http://schemas.microsoft.com/office/drawing/2014/main" id="{744271A3-65FC-5818-C426-EA868E75E5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723" y="3171328"/>
            <a:ext cx="4125598" cy="2520045"/>
          </a:xfrm>
          <a:prstGeom prst="rect">
            <a:avLst/>
          </a:prstGeom>
        </p:spPr>
      </p:pic>
      <p:sp>
        <p:nvSpPr>
          <p:cNvPr id="35" name="Retângulo: Cantos Arredondados 34">
            <a:extLst>
              <a:ext uri="{FF2B5EF4-FFF2-40B4-BE49-F238E27FC236}">
                <a16:creationId xmlns:a16="http://schemas.microsoft.com/office/drawing/2014/main" id="{6CE12B01-1EC7-2258-D07B-DE0CCBC8B78D}"/>
              </a:ext>
            </a:extLst>
          </p:cNvPr>
          <p:cNvSpPr/>
          <p:nvPr/>
        </p:nvSpPr>
        <p:spPr>
          <a:xfrm>
            <a:off x="9864077" y="5353315"/>
            <a:ext cx="914400" cy="762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5B129FA0-3854-2174-9A19-5D87C06DA6B8}"/>
              </a:ext>
            </a:extLst>
          </p:cNvPr>
          <p:cNvSpPr txBox="1"/>
          <p:nvPr/>
        </p:nvSpPr>
        <p:spPr>
          <a:xfrm>
            <a:off x="9638927" y="2860780"/>
            <a:ext cx="45482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Coordenação de Planejamento Orçamentário</a:t>
            </a:r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BF33C866-61EE-A706-4706-614D14489C1E}"/>
              </a:ext>
            </a:extLst>
          </p:cNvPr>
          <p:cNvSpPr txBox="1"/>
          <p:nvPr/>
        </p:nvSpPr>
        <p:spPr>
          <a:xfrm>
            <a:off x="9686584" y="6055507"/>
            <a:ext cx="49594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b="1" dirty="0"/>
              <a:t>Coordenação de Acompanhamento Orçamentário</a:t>
            </a:r>
            <a:endParaRPr lang="pt-BR" sz="1800" b="1" dirty="0"/>
          </a:p>
        </p:txBody>
      </p:sp>
      <p:pic>
        <p:nvPicPr>
          <p:cNvPr id="56" name="Imagem 55">
            <a:extLst>
              <a:ext uri="{FF2B5EF4-FFF2-40B4-BE49-F238E27FC236}">
                <a16:creationId xmlns:a16="http://schemas.microsoft.com/office/drawing/2014/main" id="{8BE06BDE-5901-1ED9-27A1-5084041474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520" y="6439056"/>
            <a:ext cx="4280681" cy="2834816"/>
          </a:xfrm>
          <a:prstGeom prst="rect">
            <a:avLst/>
          </a:prstGeom>
        </p:spPr>
      </p:pic>
      <p:cxnSp>
        <p:nvCxnSpPr>
          <p:cNvPr id="60" name="Conector reto 59">
            <a:extLst>
              <a:ext uri="{FF2B5EF4-FFF2-40B4-BE49-F238E27FC236}">
                <a16:creationId xmlns:a16="http://schemas.microsoft.com/office/drawing/2014/main" id="{DE7CA296-7E90-2E85-410E-A46F9C887C8B}"/>
              </a:ext>
            </a:extLst>
          </p:cNvPr>
          <p:cNvCxnSpPr>
            <a:cxnSpLocks/>
          </p:cNvCxnSpPr>
          <p:nvPr/>
        </p:nvCxnSpPr>
        <p:spPr>
          <a:xfrm>
            <a:off x="6804047" y="6794790"/>
            <a:ext cx="0" cy="1274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6" name="Conector reto 3095">
            <a:extLst>
              <a:ext uri="{FF2B5EF4-FFF2-40B4-BE49-F238E27FC236}">
                <a16:creationId xmlns:a16="http://schemas.microsoft.com/office/drawing/2014/main" id="{594934BA-FE21-B68C-44C3-9FB6DE261F96}"/>
              </a:ext>
            </a:extLst>
          </p:cNvPr>
          <p:cNvCxnSpPr>
            <a:cxnSpLocks/>
          </p:cNvCxnSpPr>
          <p:nvPr/>
        </p:nvCxnSpPr>
        <p:spPr>
          <a:xfrm>
            <a:off x="7515289" y="8428146"/>
            <a:ext cx="2348788" cy="10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m 11">
            <a:extLst>
              <a:ext uri="{FF2B5EF4-FFF2-40B4-BE49-F238E27FC236}">
                <a16:creationId xmlns:a16="http://schemas.microsoft.com/office/drawing/2014/main" id="{0482EFFE-6FD6-E6CE-9356-8E9187E39C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258" y="4874340"/>
            <a:ext cx="4735742" cy="2474807"/>
          </a:xfrm>
          <a:prstGeom prst="rect">
            <a:avLst/>
          </a:prstGeom>
        </p:spPr>
      </p:pic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69754A1A-C8FE-1D3B-055D-BE3951CFACA1}"/>
              </a:ext>
            </a:extLst>
          </p:cNvPr>
          <p:cNvSpPr/>
          <p:nvPr/>
        </p:nvSpPr>
        <p:spPr>
          <a:xfrm>
            <a:off x="3216673" y="5628488"/>
            <a:ext cx="2755710" cy="9144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0062EE76-ED47-1E61-733B-27FF63F5750F}"/>
              </a:ext>
            </a:extLst>
          </p:cNvPr>
          <p:cNvSpPr txBox="1"/>
          <p:nvPr/>
        </p:nvSpPr>
        <p:spPr>
          <a:xfrm>
            <a:off x="3267288" y="5808689"/>
            <a:ext cx="27050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bg1"/>
                </a:solidFill>
              </a:rPr>
              <a:t>DIPLAN </a:t>
            </a:r>
          </a:p>
          <a:p>
            <a:pPr algn="ctr"/>
            <a:r>
              <a:rPr lang="pt-BR" sz="1200" dirty="0">
                <a:solidFill>
                  <a:schemeClr val="bg1"/>
                </a:solidFill>
              </a:rPr>
              <a:t>Diretoria de Planejamento</a:t>
            </a:r>
          </a:p>
        </p:txBody>
      </p:sp>
    </p:spTree>
    <p:extLst>
      <p:ext uri="{BB962C8B-B14F-4D97-AF65-F5344CB8AC3E}">
        <p14:creationId xmlns:p14="http://schemas.microsoft.com/office/powerpoint/2010/main" val="3550166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E9DC429-3379-624A-D743-F6DBC2B165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8" name="Retângulo 3097">
            <a:extLst>
              <a:ext uri="{FF2B5EF4-FFF2-40B4-BE49-F238E27FC236}">
                <a16:creationId xmlns:a16="http://schemas.microsoft.com/office/drawing/2014/main" id="{9A06A8B0-F693-FF8C-964D-5BBCE8018BED}"/>
              </a:ext>
            </a:extLst>
          </p:cNvPr>
          <p:cNvSpPr/>
          <p:nvPr/>
        </p:nvSpPr>
        <p:spPr>
          <a:xfrm>
            <a:off x="8130182" y="5922878"/>
            <a:ext cx="4508707" cy="289928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82" name="Retângulo 3081">
            <a:extLst>
              <a:ext uri="{FF2B5EF4-FFF2-40B4-BE49-F238E27FC236}">
                <a16:creationId xmlns:a16="http://schemas.microsoft.com/office/drawing/2014/main" id="{9FF80019-92D8-8143-8995-ABD2EB5B812B}"/>
              </a:ext>
            </a:extLst>
          </p:cNvPr>
          <p:cNvSpPr/>
          <p:nvPr/>
        </p:nvSpPr>
        <p:spPr>
          <a:xfrm>
            <a:off x="8112359" y="2446866"/>
            <a:ext cx="4508707" cy="295119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377AC3A9-3605-9EEC-5789-16DC260B46D2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DD53B69D-F507-3BCC-55A4-D96CBD59F5A2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0BAF078A-0D0A-654D-7D19-1729C9694B6F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F4C3332F-0C52-72E4-54C7-8A02F25E3D9D}"/>
              </a:ext>
            </a:extLst>
          </p:cNvPr>
          <p:cNvGrpSpPr/>
          <p:nvPr/>
        </p:nvGrpSpPr>
        <p:grpSpPr>
          <a:xfrm>
            <a:off x="-687184" y="522076"/>
            <a:ext cx="14307654" cy="1516138"/>
            <a:chOff x="0" y="-112863"/>
            <a:chExt cx="2569690" cy="399312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028EA2B7-1D38-C89E-5364-56075EBAD34A}"/>
                </a:ext>
              </a:extLst>
            </p:cNvPr>
            <p:cNvSpPr/>
            <p:nvPr/>
          </p:nvSpPr>
          <p:spPr>
            <a:xfrm>
              <a:off x="0" y="-112863"/>
              <a:ext cx="2569690" cy="399312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23B269B8-F4E9-D5D2-5AD8-0CB4ED7C4A97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A43BC789-501E-AF24-2B43-709BF32E3A87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D90D053C-D15E-1BA5-2341-86641AB2C3A2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55AAD74-4C09-8DFD-0BEB-183E8347D2D8}"/>
              </a:ext>
            </a:extLst>
          </p:cNvPr>
          <p:cNvSpPr txBox="1"/>
          <p:nvPr/>
        </p:nvSpPr>
        <p:spPr>
          <a:xfrm>
            <a:off x="1003242" y="597196"/>
            <a:ext cx="1238283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4000" b="1" dirty="0">
                <a:solidFill>
                  <a:srgbClr val="000000"/>
                </a:solidFill>
                <a:latin typeface="Calibri" panose="020F0502020204030204" pitchFamily="34" charset="0"/>
              </a:rPr>
              <a:t> Módulo 3</a:t>
            </a:r>
            <a:r>
              <a:rPr lang="pt-BR" sz="4000" b="0" i="0" u="none" strike="noStrike" baseline="0" dirty="0">
                <a:solidFill>
                  <a:srgbClr val="000000"/>
                </a:solidFill>
              </a:rPr>
              <a:t>. Esclarecimento sobre as responsabilidades de cada coordenação dentro da </a:t>
            </a:r>
            <a:r>
              <a:rPr lang="pt-BR" sz="4000" b="0" i="0" u="none" strike="noStrike" baseline="0" dirty="0" err="1">
                <a:solidFill>
                  <a:srgbClr val="000000"/>
                </a:solidFill>
              </a:rPr>
              <a:t>Diplan</a:t>
            </a:r>
            <a:r>
              <a:rPr lang="pt-BR" sz="4000" b="0" i="0" u="none" strike="noStrike" baseline="0" dirty="0">
                <a:solidFill>
                  <a:srgbClr val="000000"/>
                </a:solidFill>
              </a:rPr>
              <a:t>; </a:t>
            </a:r>
          </a:p>
        </p:txBody>
      </p:sp>
      <p:sp>
        <p:nvSpPr>
          <p:cNvPr id="26" name="Retângulo: Cantos Arredondados 25">
            <a:extLst>
              <a:ext uri="{FF2B5EF4-FFF2-40B4-BE49-F238E27FC236}">
                <a16:creationId xmlns:a16="http://schemas.microsoft.com/office/drawing/2014/main" id="{034B8AA7-2C04-B740-227F-D41EB7AB0945}"/>
              </a:ext>
            </a:extLst>
          </p:cNvPr>
          <p:cNvSpPr/>
          <p:nvPr/>
        </p:nvSpPr>
        <p:spPr>
          <a:xfrm>
            <a:off x="2533820" y="2742249"/>
            <a:ext cx="1186597" cy="8998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9" name="Conector reto 28">
            <a:extLst>
              <a:ext uri="{FF2B5EF4-FFF2-40B4-BE49-F238E27FC236}">
                <a16:creationId xmlns:a16="http://schemas.microsoft.com/office/drawing/2014/main" id="{DB9FAC3C-7AC0-1775-A391-EA57116FA4A8}"/>
              </a:ext>
            </a:extLst>
          </p:cNvPr>
          <p:cNvCxnSpPr>
            <a:cxnSpLocks/>
          </p:cNvCxnSpPr>
          <p:nvPr/>
        </p:nvCxnSpPr>
        <p:spPr>
          <a:xfrm>
            <a:off x="3022236" y="3642113"/>
            <a:ext cx="0" cy="72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tângulo: Cantos Arredondados 35">
            <a:extLst>
              <a:ext uri="{FF2B5EF4-FFF2-40B4-BE49-F238E27FC236}">
                <a16:creationId xmlns:a16="http://schemas.microsoft.com/office/drawing/2014/main" id="{83E02C48-BD09-98B3-2FEB-533D0F3F27E0}"/>
              </a:ext>
            </a:extLst>
          </p:cNvPr>
          <p:cNvSpPr/>
          <p:nvPr/>
        </p:nvSpPr>
        <p:spPr>
          <a:xfrm>
            <a:off x="2348579" y="7234363"/>
            <a:ext cx="1310099" cy="9144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C368D9E-9359-BD37-BF50-0E1A24BB2E88}"/>
              </a:ext>
            </a:extLst>
          </p:cNvPr>
          <p:cNvSpPr txBox="1"/>
          <p:nvPr/>
        </p:nvSpPr>
        <p:spPr>
          <a:xfrm>
            <a:off x="2850289" y="3091297"/>
            <a:ext cx="688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CPO</a:t>
            </a:r>
          </a:p>
          <a:p>
            <a:endParaRPr lang="pt-BR" dirty="0"/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C61FB15D-3AD8-9B09-DA6B-1826D5936EFB}"/>
              </a:ext>
            </a:extLst>
          </p:cNvPr>
          <p:cNvSpPr txBox="1"/>
          <p:nvPr/>
        </p:nvSpPr>
        <p:spPr>
          <a:xfrm>
            <a:off x="2646782" y="7502432"/>
            <a:ext cx="688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CAO</a:t>
            </a:r>
          </a:p>
          <a:p>
            <a:endParaRPr lang="pt-BR" dirty="0"/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01BE563B-38B3-12D3-582F-CE78B5DA2B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33" name="Imagem 32">
            <a:extLst>
              <a:ext uri="{FF2B5EF4-FFF2-40B4-BE49-F238E27FC236}">
                <a16:creationId xmlns:a16="http://schemas.microsoft.com/office/drawing/2014/main" id="{4F2C7D4E-E2CC-665E-11F3-26E253AA1C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002" y="2516049"/>
            <a:ext cx="2709658" cy="1655144"/>
          </a:xfrm>
          <a:prstGeom prst="rect">
            <a:avLst/>
          </a:prstGeom>
        </p:spPr>
      </p:pic>
      <p:sp>
        <p:nvSpPr>
          <p:cNvPr id="35" name="Retângulo: Cantos Arredondados 34">
            <a:extLst>
              <a:ext uri="{FF2B5EF4-FFF2-40B4-BE49-F238E27FC236}">
                <a16:creationId xmlns:a16="http://schemas.microsoft.com/office/drawing/2014/main" id="{2A306DAD-A614-DDEF-F1D3-71E19B51AE03}"/>
              </a:ext>
            </a:extLst>
          </p:cNvPr>
          <p:cNvSpPr/>
          <p:nvPr/>
        </p:nvSpPr>
        <p:spPr>
          <a:xfrm>
            <a:off x="4430674" y="3928390"/>
            <a:ext cx="914400" cy="762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7" name="Imagem 46">
            <a:extLst>
              <a:ext uri="{FF2B5EF4-FFF2-40B4-BE49-F238E27FC236}">
                <a16:creationId xmlns:a16="http://schemas.microsoft.com/office/drawing/2014/main" id="{058ADAC7-BEDC-14BC-9065-519789CD83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135" y="4349370"/>
            <a:ext cx="2755710" cy="1857872"/>
          </a:xfrm>
          <a:prstGeom prst="rect">
            <a:avLst/>
          </a:prstGeom>
        </p:spPr>
      </p:pic>
      <p:sp>
        <p:nvSpPr>
          <p:cNvPr id="50" name="CaixaDeTexto 49">
            <a:extLst>
              <a:ext uri="{FF2B5EF4-FFF2-40B4-BE49-F238E27FC236}">
                <a16:creationId xmlns:a16="http://schemas.microsoft.com/office/drawing/2014/main" id="{83A2832B-89A8-D5B9-4D18-BFCBCC8766DF}"/>
              </a:ext>
            </a:extLst>
          </p:cNvPr>
          <p:cNvSpPr txBox="1"/>
          <p:nvPr/>
        </p:nvSpPr>
        <p:spPr>
          <a:xfrm>
            <a:off x="4371142" y="2221339"/>
            <a:ext cx="4191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/>
              <a:t> Planejamento Orçamentário</a:t>
            </a:r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2B664D4D-DBF7-0600-3F23-33C405202267}"/>
              </a:ext>
            </a:extLst>
          </p:cNvPr>
          <p:cNvSpPr txBox="1"/>
          <p:nvPr/>
        </p:nvSpPr>
        <p:spPr>
          <a:xfrm>
            <a:off x="4380050" y="6472646"/>
            <a:ext cx="2979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200" b="1" dirty="0"/>
              <a:t>Acompanhamento Orçamentário</a:t>
            </a:r>
          </a:p>
        </p:txBody>
      </p:sp>
      <p:pic>
        <p:nvPicPr>
          <p:cNvPr id="56" name="Imagem 55">
            <a:extLst>
              <a:ext uri="{FF2B5EF4-FFF2-40B4-BE49-F238E27FC236}">
                <a16:creationId xmlns:a16="http://schemas.microsoft.com/office/drawing/2014/main" id="{937B22AC-CB05-D002-838B-D0EB7D6A02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419" y="6811586"/>
            <a:ext cx="2837018" cy="1878772"/>
          </a:xfrm>
          <a:prstGeom prst="rect">
            <a:avLst/>
          </a:prstGeom>
        </p:spPr>
      </p:pic>
      <p:cxnSp>
        <p:nvCxnSpPr>
          <p:cNvPr id="58" name="Conector reto 57">
            <a:extLst>
              <a:ext uri="{FF2B5EF4-FFF2-40B4-BE49-F238E27FC236}">
                <a16:creationId xmlns:a16="http://schemas.microsoft.com/office/drawing/2014/main" id="{2CB1638D-C530-1611-A795-88355EF55453}"/>
              </a:ext>
            </a:extLst>
          </p:cNvPr>
          <p:cNvCxnSpPr>
            <a:cxnSpLocks/>
          </p:cNvCxnSpPr>
          <p:nvPr/>
        </p:nvCxnSpPr>
        <p:spPr>
          <a:xfrm>
            <a:off x="7221402" y="3228215"/>
            <a:ext cx="8909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to 59">
            <a:extLst>
              <a:ext uri="{FF2B5EF4-FFF2-40B4-BE49-F238E27FC236}">
                <a16:creationId xmlns:a16="http://schemas.microsoft.com/office/drawing/2014/main" id="{11240A54-F85F-E0B0-37D4-C0288A8270C8}"/>
              </a:ext>
            </a:extLst>
          </p:cNvPr>
          <p:cNvCxnSpPr>
            <a:cxnSpLocks/>
            <a:endCxn id="36" idx="0"/>
          </p:cNvCxnSpPr>
          <p:nvPr/>
        </p:nvCxnSpPr>
        <p:spPr>
          <a:xfrm>
            <a:off x="3003629" y="6207242"/>
            <a:ext cx="0" cy="10271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to 61">
            <a:extLst>
              <a:ext uri="{FF2B5EF4-FFF2-40B4-BE49-F238E27FC236}">
                <a16:creationId xmlns:a16="http://schemas.microsoft.com/office/drawing/2014/main" id="{E775793D-88E9-BC79-345B-9698FCDE4C5A}"/>
              </a:ext>
            </a:extLst>
          </p:cNvPr>
          <p:cNvCxnSpPr>
            <a:cxnSpLocks/>
          </p:cNvCxnSpPr>
          <p:nvPr/>
        </p:nvCxnSpPr>
        <p:spPr>
          <a:xfrm>
            <a:off x="3747581" y="3227646"/>
            <a:ext cx="6415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2" name="Conector reto 3071">
            <a:extLst>
              <a:ext uri="{FF2B5EF4-FFF2-40B4-BE49-F238E27FC236}">
                <a16:creationId xmlns:a16="http://schemas.microsoft.com/office/drawing/2014/main" id="{B46E59F6-2BF3-78B1-6989-6BF904916DF1}"/>
              </a:ext>
            </a:extLst>
          </p:cNvPr>
          <p:cNvCxnSpPr>
            <a:cxnSpLocks/>
          </p:cNvCxnSpPr>
          <p:nvPr/>
        </p:nvCxnSpPr>
        <p:spPr>
          <a:xfrm>
            <a:off x="7389636" y="7674079"/>
            <a:ext cx="7227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1" name="CaixaDeTexto 3080">
            <a:extLst>
              <a:ext uri="{FF2B5EF4-FFF2-40B4-BE49-F238E27FC236}">
                <a16:creationId xmlns:a16="http://schemas.microsoft.com/office/drawing/2014/main" id="{40B91179-40DF-118B-554D-865C793C102E}"/>
              </a:ext>
            </a:extLst>
          </p:cNvPr>
          <p:cNvSpPr txBox="1"/>
          <p:nvPr/>
        </p:nvSpPr>
        <p:spPr>
          <a:xfrm>
            <a:off x="8235888" y="2482287"/>
            <a:ext cx="44001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Processo anual de descentralização Orçamentária da Unidade: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Capital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Ações De Desenvolvimento Institucional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Eventos Institucionais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Funcionamento Das Unidades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Anuidades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Capacitação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Pós -Graduação  </a:t>
            </a:r>
          </a:p>
        </p:txBody>
      </p:sp>
      <p:cxnSp>
        <p:nvCxnSpPr>
          <p:cNvPr id="3096" name="Conector reto 3095">
            <a:extLst>
              <a:ext uri="{FF2B5EF4-FFF2-40B4-BE49-F238E27FC236}">
                <a16:creationId xmlns:a16="http://schemas.microsoft.com/office/drawing/2014/main" id="{40E5EAE3-544B-D1FB-3E2F-CE781E477096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3658678" y="7691563"/>
            <a:ext cx="8236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7" name="CaixaDeTexto 3096">
            <a:extLst>
              <a:ext uri="{FF2B5EF4-FFF2-40B4-BE49-F238E27FC236}">
                <a16:creationId xmlns:a16="http://schemas.microsoft.com/office/drawing/2014/main" id="{96E4FAFA-1B8E-CF2C-38DE-1583E3453FE7}"/>
              </a:ext>
            </a:extLst>
          </p:cNvPr>
          <p:cNvSpPr txBox="1"/>
          <p:nvPr/>
        </p:nvSpPr>
        <p:spPr>
          <a:xfrm>
            <a:off x="8256600" y="5949270"/>
            <a:ext cx="44001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Processo anual de descentralização Orçamentária da Unidade: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Ações de Gestão Institucional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>
                <a:solidFill>
                  <a:schemeClr val="bg1"/>
                </a:solidFill>
              </a:rPr>
              <a:t>REMANEJAMENTOS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r>
              <a:rPr lang="pt-BR" dirty="0">
                <a:solidFill>
                  <a:schemeClr val="bg1"/>
                </a:solidFill>
              </a:rPr>
              <a:t> </a:t>
            </a:r>
            <a:r>
              <a:rPr lang="pt-BR" b="1" dirty="0">
                <a:solidFill>
                  <a:schemeClr val="bg1"/>
                </a:solidFill>
              </a:rPr>
              <a:t>Processos Específicos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Apoio Estudantil – Processo Próprio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Contratos – Processo Próprio</a:t>
            </a:r>
          </a:p>
          <a:p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3107" name="Retângulo 3106">
            <a:extLst>
              <a:ext uri="{FF2B5EF4-FFF2-40B4-BE49-F238E27FC236}">
                <a16:creationId xmlns:a16="http://schemas.microsoft.com/office/drawing/2014/main" id="{AD49001D-EC2C-B67B-AA4D-7C785C86F6BC}"/>
              </a:ext>
            </a:extLst>
          </p:cNvPr>
          <p:cNvSpPr/>
          <p:nvPr/>
        </p:nvSpPr>
        <p:spPr>
          <a:xfrm>
            <a:off x="13342210" y="2446866"/>
            <a:ext cx="4191001" cy="293006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108" name="Retângulo 3107">
            <a:extLst>
              <a:ext uri="{FF2B5EF4-FFF2-40B4-BE49-F238E27FC236}">
                <a16:creationId xmlns:a16="http://schemas.microsoft.com/office/drawing/2014/main" id="{1ADF0BF2-DD81-6FBB-23B8-32172D773807}"/>
              </a:ext>
            </a:extLst>
          </p:cNvPr>
          <p:cNvSpPr/>
          <p:nvPr/>
        </p:nvSpPr>
        <p:spPr>
          <a:xfrm>
            <a:off x="13449739" y="5949270"/>
            <a:ext cx="4191001" cy="293006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11" name="CaixaDeTexto 3110">
            <a:extLst>
              <a:ext uri="{FF2B5EF4-FFF2-40B4-BE49-F238E27FC236}">
                <a16:creationId xmlns:a16="http://schemas.microsoft.com/office/drawing/2014/main" id="{3FED25FD-2164-8001-CA08-CBD437F6FB62}"/>
              </a:ext>
            </a:extLst>
          </p:cNvPr>
          <p:cNvSpPr txBox="1"/>
          <p:nvPr/>
        </p:nvSpPr>
        <p:spPr>
          <a:xfrm>
            <a:off x="13619333" y="2548811"/>
            <a:ext cx="37500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Aportes: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Ações de Fiscalização de Contratos;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Fazenda Experimental;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Fundo de Aula de Campo;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Pró – Disciplina;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Participações em Reuniões;</a:t>
            </a:r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3112" name="CaixaDeTexto 3111">
            <a:extLst>
              <a:ext uri="{FF2B5EF4-FFF2-40B4-BE49-F238E27FC236}">
                <a16:creationId xmlns:a16="http://schemas.microsoft.com/office/drawing/2014/main" id="{943B239D-6771-3E04-7605-41DD14B06CD9}"/>
              </a:ext>
            </a:extLst>
          </p:cNvPr>
          <p:cNvSpPr txBox="1"/>
          <p:nvPr/>
        </p:nvSpPr>
        <p:spPr>
          <a:xfrm>
            <a:off x="13694861" y="6207242"/>
            <a:ext cx="370909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Aportes: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Ações de Gestão Institucional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Apoio Estudantil;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Contratos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endParaRPr lang="pt-BR" dirty="0">
              <a:solidFill>
                <a:schemeClr val="bg1"/>
              </a:solidFill>
            </a:endParaRP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68625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F54F41-33D2-BFBE-92E5-7A9848067F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Retângulo 3081">
            <a:extLst>
              <a:ext uri="{FF2B5EF4-FFF2-40B4-BE49-F238E27FC236}">
                <a16:creationId xmlns:a16="http://schemas.microsoft.com/office/drawing/2014/main" id="{21BB8D6D-1407-ABB0-A88F-C7092348CEC9}"/>
              </a:ext>
            </a:extLst>
          </p:cNvPr>
          <p:cNvSpPr/>
          <p:nvPr/>
        </p:nvSpPr>
        <p:spPr>
          <a:xfrm>
            <a:off x="9144000" y="2468287"/>
            <a:ext cx="5029200" cy="6028013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EF8755E2-5CB9-3AC3-A610-803EA4151C58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CE1F13C0-D4F9-D659-C21A-008B910955A5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C3E91240-21CD-3F06-4CE7-980543880C3B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43384CCC-2D92-DF46-8563-5600F839A769}"/>
              </a:ext>
            </a:extLst>
          </p:cNvPr>
          <p:cNvGrpSpPr/>
          <p:nvPr/>
        </p:nvGrpSpPr>
        <p:grpSpPr>
          <a:xfrm>
            <a:off x="-612792" y="824289"/>
            <a:ext cx="12195192" cy="1451745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B2309466-019F-0D6D-A4F9-B6EEE3B46AA6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B618B665-3EC1-B946-C67F-4A22978F8950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BB7E7DD0-FF3D-D5DF-645D-DDCB2E1333CD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9765A5B7-3936-D338-C8E8-7F7CD5C23515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D00D430-4BD9-F878-A480-956ABCEED1C5}"/>
              </a:ext>
            </a:extLst>
          </p:cNvPr>
          <p:cNvSpPr txBox="1"/>
          <p:nvPr/>
        </p:nvSpPr>
        <p:spPr>
          <a:xfrm>
            <a:off x="1247506" y="952595"/>
            <a:ext cx="995389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4000" b="1" dirty="0">
                <a:solidFill>
                  <a:srgbClr val="000000"/>
                </a:solidFill>
                <a:latin typeface="Calibri" panose="020F0502020204030204" pitchFamily="34" charset="0"/>
              </a:rPr>
              <a:t>Diretoria de Planejamento – </a:t>
            </a:r>
          </a:p>
          <a:p>
            <a:pPr algn="just"/>
            <a:r>
              <a:rPr lang="pt-BR" sz="4000" b="1" dirty="0">
                <a:solidFill>
                  <a:srgbClr val="000000"/>
                </a:solidFill>
                <a:latin typeface="Calibri" panose="020F0502020204030204" pitchFamily="34" charset="0"/>
              </a:rPr>
              <a:t>DIPLAN</a:t>
            </a:r>
            <a:endParaRPr lang="pt-BR" sz="2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608497E1-80E1-F48B-E51A-E083FAC617BE}"/>
              </a:ext>
            </a:extLst>
          </p:cNvPr>
          <p:cNvSpPr/>
          <p:nvPr/>
        </p:nvSpPr>
        <p:spPr>
          <a:xfrm>
            <a:off x="1040875" y="4940864"/>
            <a:ext cx="2755710" cy="9144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D6D466AE-FA44-E070-6AE0-8C3EA82B2DE8}"/>
              </a:ext>
            </a:extLst>
          </p:cNvPr>
          <p:cNvSpPr txBox="1"/>
          <p:nvPr/>
        </p:nvSpPr>
        <p:spPr>
          <a:xfrm>
            <a:off x="1064161" y="5098640"/>
            <a:ext cx="27050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bg1"/>
                </a:solidFill>
              </a:rPr>
              <a:t>DIPLAN </a:t>
            </a:r>
          </a:p>
          <a:p>
            <a:pPr algn="ctr"/>
            <a:r>
              <a:rPr lang="pt-BR" sz="1200" dirty="0">
                <a:solidFill>
                  <a:schemeClr val="bg1"/>
                </a:solidFill>
              </a:rPr>
              <a:t>Diretoria de Planejamento</a:t>
            </a:r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AFB15D5-18AC-3165-A08B-0AE75DD335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122" name="CaixaDeTexto 3121">
            <a:extLst>
              <a:ext uri="{FF2B5EF4-FFF2-40B4-BE49-F238E27FC236}">
                <a16:creationId xmlns:a16="http://schemas.microsoft.com/office/drawing/2014/main" id="{B00CEFCB-5D8A-136E-434E-BBAD445B1BCA}"/>
              </a:ext>
            </a:extLst>
          </p:cNvPr>
          <p:cNvSpPr txBox="1"/>
          <p:nvPr/>
        </p:nvSpPr>
        <p:spPr>
          <a:xfrm>
            <a:off x="9296400" y="2889685"/>
            <a:ext cx="4114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</a:rPr>
              <a:t>Elaboração e Acompanhamento do Plano de Gestão Orçamentária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</a:rPr>
              <a:t>Ciência e Manifestação em relação a solicitação de Descentralização Orçamentária não aprovada no PGO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</a:rPr>
              <a:t>Acompanhamento da Execução Orçamentária</a:t>
            </a:r>
          </a:p>
          <a:p>
            <a:pPr algn="just"/>
            <a:endParaRPr lang="pt-BR" sz="200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</a:rPr>
              <a:t>Emissão de Declaração de Disponibilidade Orçamentária – DDO</a:t>
            </a:r>
          </a:p>
          <a:p>
            <a:pPr algn="just"/>
            <a:endParaRPr lang="pt-BR" sz="200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</a:rPr>
              <a:t>Atualização de Painéis da </a:t>
            </a:r>
            <a:r>
              <a:rPr lang="pt-BR" sz="2000" dirty="0" err="1">
                <a:solidFill>
                  <a:schemeClr val="bg1"/>
                </a:solidFill>
              </a:rPr>
              <a:t>Diplan</a:t>
            </a:r>
            <a:endParaRPr lang="pt-BR" sz="2000" dirty="0">
              <a:solidFill>
                <a:schemeClr val="bg1"/>
              </a:solidFill>
            </a:endParaRPr>
          </a:p>
        </p:txBody>
      </p:sp>
      <p:pic>
        <p:nvPicPr>
          <p:cNvPr id="3125" name="Imagem 3124">
            <a:extLst>
              <a:ext uri="{FF2B5EF4-FFF2-40B4-BE49-F238E27FC236}">
                <a16:creationId xmlns:a16="http://schemas.microsoft.com/office/drawing/2014/main" id="{52F3B6BB-9666-67B8-E356-2A40C27329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099" y="4204838"/>
            <a:ext cx="3716901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578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523270" y="518483"/>
            <a:ext cx="13642992" cy="150333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 dirty="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F19078E4-8CAE-E251-53B5-43107E9B7361}"/>
              </a:ext>
            </a:extLst>
          </p:cNvPr>
          <p:cNvSpPr txBox="1"/>
          <p:nvPr/>
        </p:nvSpPr>
        <p:spPr>
          <a:xfrm>
            <a:off x="1028700" y="2195321"/>
            <a:ext cx="13335000" cy="8463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Processo de Descentralização e Remanejamento Anual da Unidade</a:t>
            </a:r>
          </a:p>
          <a:p>
            <a:r>
              <a:rPr lang="pt-BR" sz="2800" b="1" dirty="0"/>
              <a:t> </a:t>
            </a:r>
            <a:r>
              <a:rPr lang="pt-BR" sz="2400" b="1" dirty="0"/>
              <a:t>– Abertura do processo.</a:t>
            </a:r>
          </a:p>
          <a:p>
            <a:r>
              <a:rPr lang="pt-BR" sz="2400" b="1" dirty="0"/>
              <a:t> – Observar o Planejamento da Unidade, de acordo com o Plano de Gestão Orçamentária – PGO. Instrução do Processo: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/>
              <a:t>Planilha de Descentralização Orçamentária devidamente preenchida conforme a demanda a ser solicitada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/>
              <a:t>Anexar a planilha ao processo e escolher  o “tipo de documento” conforme as nomenclaturas específicas constantes no SIPAC que são: </a:t>
            </a:r>
          </a:p>
          <a:p>
            <a:r>
              <a:rPr lang="pt-BR" sz="2400" dirty="0"/>
              <a:t>           - Planilha de descentralização - Ações de Desenvolvimento Institucional.</a:t>
            </a:r>
          </a:p>
          <a:p>
            <a:r>
              <a:rPr lang="pt-BR" sz="2400" dirty="0"/>
              <a:t>           - Planilha de descentralização - Anuidade</a:t>
            </a:r>
          </a:p>
          <a:p>
            <a:r>
              <a:rPr lang="pt-BR" sz="2400" dirty="0"/>
              <a:t>            - Planilha de Descentralização - Capacitação</a:t>
            </a:r>
          </a:p>
          <a:p>
            <a:r>
              <a:rPr lang="pt-BR" sz="2400" dirty="0"/>
              <a:t>           - Planilha de Descentralização – Capitais.</a:t>
            </a:r>
          </a:p>
          <a:p>
            <a:r>
              <a:rPr lang="pt-BR" sz="2400" dirty="0"/>
              <a:t>           - Planilha de Descentralização – Eventos Institucionais.</a:t>
            </a:r>
          </a:p>
          <a:p>
            <a:r>
              <a:rPr lang="pt-BR" sz="2400" dirty="0"/>
              <a:t>           - Planilha de Descentralização – Funcionamento das Unidades.</a:t>
            </a:r>
          </a:p>
          <a:p>
            <a:r>
              <a:rPr lang="pt-BR" sz="2400" dirty="0"/>
              <a:t>           - Planilha de Descentralização – Gestão Institucional.</a:t>
            </a:r>
          </a:p>
          <a:p>
            <a:r>
              <a:rPr lang="pt-BR" sz="2400" dirty="0"/>
              <a:t>           - Planilha de Descentralização – Pós-Graduação</a:t>
            </a:r>
          </a:p>
          <a:p>
            <a:r>
              <a:rPr lang="pt-BR" sz="2400" dirty="0"/>
              <a:t>          - Planilha de Remanejamento Orçamentário.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/>
              <a:t>Despacho, devidamente assinado, solicitando a demanda conforme a planilha anexada, e outras informações necessárias e específicas.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/>
              <a:t>Movimentar o processo diretamente para a coordenação apta ao atendimento da referida demanda.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800" b="1" dirty="0"/>
          </a:p>
          <a:p>
            <a:endParaRPr lang="pt-BR" sz="2800" b="1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3189EB5-5895-7B25-3E0D-D24058EA2FB5}"/>
              </a:ext>
            </a:extLst>
          </p:cNvPr>
          <p:cNvSpPr txBox="1"/>
          <p:nvPr/>
        </p:nvSpPr>
        <p:spPr>
          <a:xfrm>
            <a:off x="3544914" y="868068"/>
            <a:ext cx="8693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  <a:p>
            <a:endParaRPr lang="pt-BR" dirty="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2E0002E9-5236-43D7-3A6F-AD68DD5D78CB}"/>
              </a:ext>
            </a:extLst>
          </p:cNvPr>
          <p:cNvSpPr txBox="1"/>
          <p:nvPr/>
        </p:nvSpPr>
        <p:spPr>
          <a:xfrm>
            <a:off x="1028700" y="639262"/>
            <a:ext cx="122188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Fluxo processual para solicitar Descentralização e Remanejamento Orçamentário, conforme aprovado no PGO</a:t>
            </a:r>
            <a:endParaRPr lang="pt-BR" sz="3600" dirty="0"/>
          </a:p>
        </p:txBody>
      </p:sp>
      <p:pic>
        <p:nvPicPr>
          <p:cNvPr id="22" name="Imagem 21">
            <a:extLst>
              <a:ext uri="{FF2B5EF4-FFF2-40B4-BE49-F238E27FC236}">
                <a16:creationId xmlns:a16="http://schemas.microsoft.com/office/drawing/2014/main" id="{DDC684AD-7D48-2029-C3BE-E2D1A37554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06429" y="5295900"/>
            <a:ext cx="2755631" cy="185944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CE521A-F25A-534D-21B7-23ECA00FC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DCD1B4DF-149C-0419-2540-72CD39894C7A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A0D1821-D13C-3778-F833-C4216EC8AA20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C1630855-E7E7-CB8A-2BDB-A260684FED7B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E779F5C7-D868-5EC0-3EF3-C3B9D8039F1F}"/>
              </a:ext>
            </a:extLst>
          </p:cNvPr>
          <p:cNvGrpSpPr/>
          <p:nvPr/>
        </p:nvGrpSpPr>
        <p:grpSpPr>
          <a:xfrm>
            <a:off x="-612792" y="824289"/>
            <a:ext cx="14481192" cy="150333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D46FB7C5-26F0-7A9A-A0BC-801EA6F9BB27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F8513A14-81CE-1E04-1AAB-3245405764ED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B7E5B1EC-04A4-E4A7-A2C0-AC653FFA47CD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D03D3979-1408-9D61-DAAE-B129A9EA9671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1D7D3D4-8EE3-5F2E-C567-CEFCAC8F48CA}"/>
              </a:ext>
            </a:extLst>
          </p:cNvPr>
          <p:cNvSpPr txBox="1"/>
          <p:nvPr/>
        </p:nvSpPr>
        <p:spPr>
          <a:xfrm>
            <a:off x="1062819" y="2727530"/>
            <a:ext cx="11814981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Processos de Apoio Estudantil e Contratos</a:t>
            </a:r>
          </a:p>
          <a:p>
            <a:r>
              <a:rPr lang="pt-BR" sz="2800" b="1" dirty="0"/>
              <a:t> – Abertura de processo próprio.</a:t>
            </a:r>
          </a:p>
          <a:p>
            <a:r>
              <a:rPr lang="pt-BR" sz="2800" b="1" dirty="0"/>
              <a:t> – Instrução do Processo: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800" dirty="0"/>
              <a:t>Planilha de Descentralização Orçamentária devidamente preenchida conforme a demanda a ser solicitada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800" dirty="0"/>
              <a:t>Anexar a planilha ao processo e escolher  o “tipo do documento” conforme as nomenclaturas específicas constantes no SIPAC que são: </a:t>
            </a:r>
          </a:p>
          <a:p>
            <a:pPr algn="just"/>
            <a:r>
              <a:rPr lang="pt-BR" sz="2800" dirty="0"/>
              <a:t>           - Planilha de descentralização – Apoio Estudantil</a:t>
            </a:r>
          </a:p>
          <a:p>
            <a:pPr algn="just"/>
            <a:r>
              <a:rPr lang="pt-BR" sz="2800" dirty="0"/>
              <a:t>           - Planilha de Descentralização – Contratos.</a:t>
            </a:r>
          </a:p>
          <a:p>
            <a:pPr algn="just"/>
            <a:endParaRPr lang="pt-BR" sz="28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800" dirty="0"/>
              <a:t>Despacho, devidamente assinado, solicitando a demanda conforme a planilha anexada, e outras informações necessárias e específicas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800" dirty="0"/>
              <a:t>Movimentar o processo diretamente para a coordenação a Coordenação de Acompanhamento Orçamentário - </a:t>
            </a:r>
            <a:r>
              <a:rPr lang="pt-BR" sz="2800" b="1" dirty="0"/>
              <a:t>CAO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800" b="1" dirty="0"/>
          </a:p>
          <a:p>
            <a:endParaRPr lang="pt-BR" sz="2800" b="1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B49165EB-8CBD-CFB4-4693-7456636B5642}"/>
              </a:ext>
            </a:extLst>
          </p:cNvPr>
          <p:cNvSpPr txBox="1"/>
          <p:nvPr/>
        </p:nvSpPr>
        <p:spPr>
          <a:xfrm>
            <a:off x="3544914" y="868068"/>
            <a:ext cx="8693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  <a:p>
            <a:endParaRPr lang="pt-BR" dirty="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7BB09591-9356-0104-9A39-5891CAD44CF9}"/>
              </a:ext>
            </a:extLst>
          </p:cNvPr>
          <p:cNvSpPr txBox="1"/>
          <p:nvPr/>
        </p:nvSpPr>
        <p:spPr>
          <a:xfrm>
            <a:off x="1028700" y="958013"/>
            <a:ext cx="126792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000000"/>
                </a:solidFill>
                <a:latin typeface="+mj-lt"/>
              </a:rPr>
              <a:t>Fluxo processual para solicitar Descentralização e remanejamento Orçamentário, conforme aprovado no PGO</a:t>
            </a:r>
            <a:endParaRPr lang="pt-BR" sz="3600" dirty="0">
              <a:latin typeface="+mj-lt"/>
            </a:endParaRP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D5BF97EA-6DEC-8BBC-3A5E-F9671AD72C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06429" y="4465520"/>
            <a:ext cx="2755631" cy="185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891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12793" y="824289"/>
            <a:ext cx="12250011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CEE61956-38C5-8BA8-D167-B928AEEEC355}"/>
              </a:ext>
            </a:extLst>
          </p:cNvPr>
          <p:cNvSpPr/>
          <p:nvPr/>
        </p:nvSpPr>
        <p:spPr>
          <a:xfrm>
            <a:off x="13350474" y="6128022"/>
            <a:ext cx="2057399" cy="1919052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B8207A38-5367-4EC3-50F2-A061E83AE950}"/>
              </a:ext>
            </a:extLst>
          </p:cNvPr>
          <p:cNvSpPr/>
          <p:nvPr/>
        </p:nvSpPr>
        <p:spPr>
          <a:xfrm>
            <a:off x="2210124" y="6142074"/>
            <a:ext cx="2381251" cy="1905000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noFill/>
            </a:endParaRPr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E0244C45-1A87-78B8-6F1D-46C5D07B2515}"/>
              </a:ext>
            </a:extLst>
          </p:cNvPr>
          <p:cNvSpPr/>
          <p:nvPr/>
        </p:nvSpPr>
        <p:spPr>
          <a:xfrm>
            <a:off x="5165583" y="6142074"/>
            <a:ext cx="2323906" cy="1932864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bg1"/>
                </a:solidFill>
              </a:rPr>
              <a:t>Análise </a:t>
            </a:r>
          </a:p>
        </p:txBody>
      </p:sp>
      <p:sp>
        <p:nvSpPr>
          <p:cNvPr id="15" name="Retângulo: Cantos Arredondados 14">
            <a:extLst>
              <a:ext uri="{FF2B5EF4-FFF2-40B4-BE49-F238E27FC236}">
                <a16:creationId xmlns:a16="http://schemas.microsoft.com/office/drawing/2014/main" id="{E9D53A6C-371A-E3DB-6448-04889082D82E}"/>
              </a:ext>
            </a:extLst>
          </p:cNvPr>
          <p:cNvSpPr/>
          <p:nvPr/>
        </p:nvSpPr>
        <p:spPr>
          <a:xfrm>
            <a:off x="8094804" y="6208431"/>
            <a:ext cx="2057400" cy="1905000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5E82D1A1-BB18-4136-874E-60E7DE9394E4}"/>
              </a:ext>
            </a:extLst>
          </p:cNvPr>
          <p:cNvSpPr/>
          <p:nvPr/>
        </p:nvSpPr>
        <p:spPr>
          <a:xfrm>
            <a:off x="10848004" y="6091905"/>
            <a:ext cx="2057399" cy="1983032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FAE4DFD7-C230-30F0-C879-74FB7F7F7581}"/>
              </a:ext>
            </a:extLst>
          </p:cNvPr>
          <p:cNvSpPr/>
          <p:nvPr/>
        </p:nvSpPr>
        <p:spPr>
          <a:xfrm>
            <a:off x="3296099" y="7678052"/>
            <a:ext cx="1601796" cy="533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37D805AB-B9F0-D070-24CB-C98220D66C8D}"/>
              </a:ext>
            </a:extLst>
          </p:cNvPr>
          <p:cNvSpPr/>
          <p:nvPr/>
        </p:nvSpPr>
        <p:spPr>
          <a:xfrm>
            <a:off x="6091645" y="5909971"/>
            <a:ext cx="1601796" cy="5334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58E1F47F-A245-CC56-F6F5-A9C33A987DD8}"/>
              </a:ext>
            </a:extLst>
          </p:cNvPr>
          <p:cNvSpPr/>
          <p:nvPr/>
        </p:nvSpPr>
        <p:spPr>
          <a:xfrm>
            <a:off x="9143091" y="7780374"/>
            <a:ext cx="1601796" cy="533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599E5783-116F-102D-1103-609DEB215E66}"/>
              </a:ext>
            </a:extLst>
          </p:cNvPr>
          <p:cNvSpPr/>
          <p:nvPr/>
        </p:nvSpPr>
        <p:spPr>
          <a:xfrm>
            <a:off x="11637219" y="5839821"/>
            <a:ext cx="1601796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1EB9F684-A714-1332-432A-37F3A0900E5C}"/>
              </a:ext>
            </a:extLst>
          </p:cNvPr>
          <p:cNvSpPr/>
          <p:nvPr/>
        </p:nvSpPr>
        <p:spPr>
          <a:xfrm>
            <a:off x="14494918" y="7569404"/>
            <a:ext cx="1601796" cy="533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04E2575-1125-911A-C63A-AEA5E8A6447F}"/>
              </a:ext>
            </a:extLst>
          </p:cNvPr>
          <p:cNvSpPr txBox="1"/>
          <p:nvPr/>
        </p:nvSpPr>
        <p:spPr>
          <a:xfrm>
            <a:off x="2605544" y="6897265"/>
            <a:ext cx="1491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CPO/ CAO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925DB282-631F-C76A-B3B9-26B2BEE6DE78}"/>
              </a:ext>
            </a:extLst>
          </p:cNvPr>
          <p:cNvSpPr txBox="1"/>
          <p:nvPr/>
        </p:nvSpPr>
        <p:spPr>
          <a:xfrm>
            <a:off x="3592969" y="7621587"/>
            <a:ext cx="1427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Recebido na Unidade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AC67CFD4-822C-7DB1-AD2B-7A3B353AD917}"/>
              </a:ext>
            </a:extLst>
          </p:cNvPr>
          <p:cNvSpPr txBox="1"/>
          <p:nvPr/>
        </p:nvSpPr>
        <p:spPr>
          <a:xfrm>
            <a:off x="6160011" y="5866672"/>
            <a:ext cx="1601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Cadastrado no </a:t>
            </a:r>
            <a:r>
              <a:rPr lang="pt-BR" dirty="0" err="1">
                <a:solidFill>
                  <a:schemeClr val="bg1"/>
                </a:solidFill>
              </a:rPr>
              <a:t>Polare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4AC43C02-BDA8-1F88-AB0A-56FEA33960FB}"/>
              </a:ext>
            </a:extLst>
          </p:cNvPr>
          <p:cNvSpPr txBox="1"/>
          <p:nvPr/>
        </p:nvSpPr>
        <p:spPr>
          <a:xfrm>
            <a:off x="5304854" y="6897265"/>
            <a:ext cx="1964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Análise Processual</a:t>
            </a: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C8D1AE6E-A1BD-0CA3-EC0D-A63731C51A94}"/>
              </a:ext>
            </a:extLst>
          </p:cNvPr>
          <p:cNvSpPr txBox="1"/>
          <p:nvPr/>
        </p:nvSpPr>
        <p:spPr>
          <a:xfrm>
            <a:off x="9196718" y="7751772"/>
            <a:ext cx="1601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Detalhar no SIAFI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7E96D763-BB7D-3043-CD69-D626DC932936}"/>
              </a:ext>
            </a:extLst>
          </p:cNvPr>
          <p:cNvSpPr txBox="1"/>
          <p:nvPr/>
        </p:nvSpPr>
        <p:spPr>
          <a:xfrm>
            <a:off x="8370150" y="6771408"/>
            <a:ext cx="1506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Estrutura Orçamentária</a:t>
            </a:r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450DD6AF-AD96-C70A-B49F-8D525E44A2D4}"/>
              </a:ext>
            </a:extLst>
          </p:cNvPr>
          <p:cNvSpPr txBox="1"/>
          <p:nvPr/>
        </p:nvSpPr>
        <p:spPr>
          <a:xfrm>
            <a:off x="11700362" y="5818908"/>
            <a:ext cx="1840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Atualização nas planilhas</a:t>
            </a: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3B39E552-8355-5A7B-9B02-0EE7D45206FE}"/>
              </a:ext>
            </a:extLst>
          </p:cNvPr>
          <p:cNvSpPr txBox="1"/>
          <p:nvPr/>
        </p:nvSpPr>
        <p:spPr>
          <a:xfrm>
            <a:off x="11091039" y="6785340"/>
            <a:ext cx="1725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Detalhado na Base de Dados</a:t>
            </a:r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20290C66-0306-14F0-8736-E963C0902334}"/>
              </a:ext>
            </a:extLst>
          </p:cNvPr>
          <p:cNvSpPr txBox="1"/>
          <p:nvPr/>
        </p:nvSpPr>
        <p:spPr>
          <a:xfrm>
            <a:off x="13171996" y="6590344"/>
            <a:ext cx="2431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pt-BR" dirty="0"/>
              <a:t>Despacho com a </a:t>
            </a:r>
          </a:p>
          <a:p>
            <a:pPr lvl="1"/>
            <a:r>
              <a:rPr lang="pt-BR" dirty="0"/>
              <a:t>estrutura  </a:t>
            </a:r>
          </a:p>
          <a:p>
            <a:pPr lvl="1"/>
            <a:r>
              <a:rPr lang="pt-BR" dirty="0"/>
              <a:t>orçamentária</a:t>
            </a:r>
          </a:p>
        </p:txBody>
      </p:sp>
      <p:sp>
        <p:nvSpPr>
          <p:cNvPr id="35" name="Seta: Curva para Cima 34">
            <a:extLst>
              <a:ext uri="{FF2B5EF4-FFF2-40B4-BE49-F238E27FC236}">
                <a16:creationId xmlns:a16="http://schemas.microsoft.com/office/drawing/2014/main" id="{03F60DCA-063D-5E40-8B5F-04219C713E7F}"/>
              </a:ext>
            </a:extLst>
          </p:cNvPr>
          <p:cNvSpPr/>
          <p:nvPr/>
        </p:nvSpPr>
        <p:spPr>
          <a:xfrm>
            <a:off x="4412817" y="8330195"/>
            <a:ext cx="1216152" cy="457200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36" name="Seta: Curva para Baixo 35">
            <a:extLst>
              <a:ext uri="{FF2B5EF4-FFF2-40B4-BE49-F238E27FC236}">
                <a16:creationId xmlns:a16="http://schemas.microsoft.com/office/drawing/2014/main" id="{EE792FAC-2FA8-282D-183A-B353F9ACE74E}"/>
              </a:ext>
            </a:extLst>
          </p:cNvPr>
          <p:cNvSpPr/>
          <p:nvPr/>
        </p:nvSpPr>
        <p:spPr>
          <a:xfrm>
            <a:off x="7117628" y="5363672"/>
            <a:ext cx="1338058" cy="495230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39" name="Seta: Curva para Cima 38">
            <a:extLst>
              <a:ext uri="{FF2B5EF4-FFF2-40B4-BE49-F238E27FC236}">
                <a16:creationId xmlns:a16="http://schemas.microsoft.com/office/drawing/2014/main" id="{F230D730-7704-54A4-D14B-D2CABD4D20EF}"/>
              </a:ext>
            </a:extLst>
          </p:cNvPr>
          <p:cNvSpPr/>
          <p:nvPr/>
        </p:nvSpPr>
        <p:spPr>
          <a:xfrm>
            <a:off x="10190437" y="8426705"/>
            <a:ext cx="1216152" cy="443858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0" name="Seta: Curva para Baixo 39">
            <a:extLst>
              <a:ext uri="{FF2B5EF4-FFF2-40B4-BE49-F238E27FC236}">
                <a16:creationId xmlns:a16="http://schemas.microsoft.com/office/drawing/2014/main" id="{1F4D89D4-FDE4-7AB4-3F72-A95D0B892B83}"/>
              </a:ext>
            </a:extLst>
          </p:cNvPr>
          <p:cNvSpPr/>
          <p:nvPr/>
        </p:nvSpPr>
        <p:spPr>
          <a:xfrm>
            <a:off x="12660549" y="5281436"/>
            <a:ext cx="1379850" cy="481742"/>
          </a:xfrm>
          <a:prstGeom prst="curvedDownArrow">
            <a:avLst>
              <a:gd name="adj1" fmla="val 25000"/>
              <a:gd name="adj2" fmla="val 50000"/>
              <a:gd name="adj3" fmla="val 4214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0A860C80-0587-B4CD-FD68-ADBFF030C3FA}"/>
              </a:ext>
            </a:extLst>
          </p:cNvPr>
          <p:cNvSpPr txBox="1"/>
          <p:nvPr/>
        </p:nvSpPr>
        <p:spPr>
          <a:xfrm>
            <a:off x="14519939" y="7519205"/>
            <a:ext cx="1840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Movimentação Processual</a:t>
            </a:r>
          </a:p>
        </p:txBody>
      </p: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1B46F2DA-F540-D611-6C2F-1CA8C38BB4F8}"/>
              </a:ext>
            </a:extLst>
          </p:cNvPr>
          <p:cNvSpPr/>
          <p:nvPr/>
        </p:nvSpPr>
        <p:spPr>
          <a:xfrm>
            <a:off x="2320161" y="2010011"/>
            <a:ext cx="2284618" cy="1779326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noFill/>
            </a:endParaRPr>
          </a:p>
        </p:txBody>
      </p:sp>
      <p:sp>
        <p:nvSpPr>
          <p:cNvPr id="43" name="Seta: Dobrada para Cima 42">
            <a:extLst>
              <a:ext uri="{FF2B5EF4-FFF2-40B4-BE49-F238E27FC236}">
                <a16:creationId xmlns:a16="http://schemas.microsoft.com/office/drawing/2014/main" id="{5B11FCA0-6D7C-E72C-4C2F-5800F7DF0B2C}"/>
              </a:ext>
            </a:extLst>
          </p:cNvPr>
          <p:cNvSpPr/>
          <p:nvPr/>
        </p:nvSpPr>
        <p:spPr>
          <a:xfrm rot="16200000">
            <a:off x="10160564" y="-2463430"/>
            <a:ext cx="1042775" cy="11357726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AE0C3000-B4B8-977B-88A3-30298EDE27D7}"/>
              </a:ext>
            </a:extLst>
          </p:cNvPr>
          <p:cNvSpPr txBox="1"/>
          <p:nvPr/>
        </p:nvSpPr>
        <p:spPr>
          <a:xfrm>
            <a:off x="2889684" y="2566683"/>
            <a:ext cx="1322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UNIDADE</a:t>
            </a:r>
          </a:p>
        </p:txBody>
      </p:sp>
      <p:sp>
        <p:nvSpPr>
          <p:cNvPr id="45" name="Retângulo 44">
            <a:extLst>
              <a:ext uri="{FF2B5EF4-FFF2-40B4-BE49-F238E27FC236}">
                <a16:creationId xmlns:a16="http://schemas.microsoft.com/office/drawing/2014/main" id="{F07271F2-4E78-7B42-A911-627161665EA5}"/>
              </a:ext>
            </a:extLst>
          </p:cNvPr>
          <p:cNvSpPr/>
          <p:nvPr/>
        </p:nvSpPr>
        <p:spPr>
          <a:xfrm>
            <a:off x="3266790" y="3511194"/>
            <a:ext cx="1601796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Retângulo: Cantos Arredondados 48">
            <a:extLst>
              <a:ext uri="{FF2B5EF4-FFF2-40B4-BE49-F238E27FC236}">
                <a16:creationId xmlns:a16="http://schemas.microsoft.com/office/drawing/2014/main" id="{8E5E3874-0583-C271-8119-2F72B916DC57}"/>
              </a:ext>
            </a:extLst>
          </p:cNvPr>
          <p:cNvSpPr/>
          <p:nvPr/>
        </p:nvSpPr>
        <p:spPr>
          <a:xfrm>
            <a:off x="2279946" y="4151180"/>
            <a:ext cx="2311429" cy="1664523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noFill/>
            </a:endParaRPr>
          </a:p>
        </p:txBody>
      </p:sp>
      <p:sp>
        <p:nvSpPr>
          <p:cNvPr id="51" name="CaixaDeTexto 50">
            <a:extLst>
              <a:ext uri="{FF2B5EF4-FFF2-40B4-BE49-F238E27FC236}">
                <a16:creationId xmlns:a16="http://schemas.microsoft.com/office/drawing/2014/main" id="{F63847D4-B1A0-6B1E-CCAA-BFCB9E49399E}"/>
              </a:ext>
            </a:extLst>
          </p:cNvPr>
          <p:cNvSpPr txBox="1"/>
          <p:nvPr/>
        </p:nvSpPr>
        <p:spPr>
          <a:xfrm>
            <a:off x="3278916" y="3413656"/>
            <a:ext cx="1840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Planejamento</a:t>
            </a:r>
          </a:p>
          <a:p>
            <a:r>
              <a:rPr lang="pt-BR" dirty="0">
                <a:solidFill>
                  <a:schemeClr val="bg1"/>
                </a:solidFill>
              </a:rPr>
              <a:t>Orçamentário</a:t>
            </a:r>
          </a:p>
        </p:txBody>
      </p:sp>
      <p:sp>
        <p:nvSpPr>
          <p:cNvPr id="50" name="Retângulo 49">
            <a:extLst>
              <a:ext uri="{FF2B5EF4-FFF2-40B4-BE49-F238E27FC236}">
                <a16:creationId xmlns:a16="http://schemas.microsoft.com/office/drawing/2014/main" id="{D2BBD3A6-5B9B-CFF5-9F7D-C0A7320C9DF9}"/>
              </a:ext>
            </a:extLst>
          </p:cNvPr>
          <p:cNvSpPr/>
          <p:nvPr/>
        </p:nvSpPr>
        <p:spPr>
          <a:xfrm>
            <a:off x="3260103" y="5409268"/>
            <a:ext cx="1601796" cy="533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5699C4B9-A523-B851-D239-6BBB68540ADB}"/>
              </a:ext>
            </a:extLst>
          </p:cNvPr>
          <p:cNvSpPr txBox="1"/>
          <p:nvPr/>
        </p:nvSpPr>
        <p:spPr>
          <a:xfrm>
            <a:off x="3228450" y="5291292"/>
            <a:ext cx="1840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Processo Instruído</a:t>
            </a:r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510B239A-E29E-BBD2-328D-695CB0784DB3}"/>
              </a:ext>
            </a:extLst>
          </p:cNvPr>
          <p:cNvSpPr txBox="1"/>
          <p:nvPr/>
        </p:nvSpPr>
        <p:spPr>
          <a:xfrm>
            <a:off x="2320161" y="4443406"/>
            <a:ext cx="2311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dirty="0"/>
              <a:t>Planilha de Descentralização/ou Remanejamento adequada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dirty="0"/>
              <a:t>Despacho</a:t>
            </a:r>
          </a:p>
        </p:txBody>
      </p:sp>
      <p:sp>
        <p:nvSpPr>
          <p:cNvPr id="53" name="Seta: Curva para a Direita 52">
            <a:extLst>
              <a:ext uri="{FF2B5EF4-FFF2-40B4-BE49-F238E27FC236}">
                <a16:creationId xmlns:a16="http://schemas.microsoft.com/office/drawing/2014/main" id="{CBE21C7C-5A34-F53A-8EA1-0FE005B183AA}"/>
              </a:ext>
            </a:extLst>
          </p:cNvPr>
          <p:cNvSpPr/>
          <p:nvPr/>
        </p:nvSpPr>
        <p:spPr>
          <a:xfrm>
            <a:off x="1388815" y="5498444"/>
            <a:ext cx="668364" cy="1664523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211CDB92-17D4-E637-9A08-B33AACDEE661}"/>
              </a:ext>
            </a:extLst>
          </p:cNvPr>
          <p:cNvSpPr txBox="1"/>
          <p:nvPr/>
        </p:nvSpPr>
        <p:spPr>
          <a:xfrm>
            <a:off x="1296087" y="917084"/>
            <a:ext cx="9448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400" b="1" i="0" u="none" strike="noStrike" baseline="0" dirty="0">
                <a:solidFill>
                  <a:srgbClr val="000000"/>
                </a:solidFill>
              </a:rPr>
              <a:t>Módulo 4 - </a:t>
            </a:r>
            <a:r>
              <a:rPr lang="pt-BR" sz="2400" b="0" i="0" u="none" strike="noStrike" baseline="0" dirty="0">
                <a:solidFill>
                  <a:srgbClr val="000000"/>
                </a:solidFill>
              </a:rPr>
              <a:t>Atividade prática: Mapeamento do fluxo do processo na unidade de origem antes de seu encaminhamento à </a:t>
            </a:r>
            <a:r>
              <a:rPr lang="pt-BR" sz="2400" b="0" i="0" u="none" strike="noStrike" baseline="0" dirty="0" err="1">
                <a:solidFill>
                  <a:srgbClr val="000000"/>
                </a:solidFill>
              </a:rPr>
              <a:t>Diplan</a:t>
            </a:r>
            <a:r>
              <a:rPr lang="pt-BR" sz="2400" b="0" i="0" u="none" strike="noStrike" baseline="0" dirty="0">
                <a:solidFill>
                  <a:srgbClr val="000000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7272DC-B2A8-14E1-25E0-E9F4DEB33E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8" name="Retângulo 3097">
            <a:extLst>
              <a:ext uri="{FF2B5EF4-FFF2-40B4-BE49-F238E27FC236}">
                <a16:creationId xmlns:a16="http://schemas.microsoft.com/office/drawing/2014/main" id="{AF737C0E-3494-9ABE-52C0-E61D02897C3D}"/>
              </a:ext>
            </a:extLst>
          </p:cNvPr>
          <p:cNvSpPr/>
          <p:nvPr/>
        </p:nvSpPr>
        <p:spPr>
          <a:xfrm>
            <a:off x="8130182" y="5922878"/>
            <a:ext cx="4508707" cy="289928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82" name="Retângulo 3081">
            <a:extLst>
              <a:ext uri="{FF2B5EF4-FFF2-40B4-BE49-F238E27FC236}">
                <a16:creationId xmlns:a16="http://schemas.microsoft.com/office/drawing/2014/main" id="{A60859B4-5E74-9E61-0461-F8036FD4C5F1}"/>
              </a:ext>
            </a:extLst>
          </p:cNvPr>
          <p:cNvSpPr/>
          <p:nvPr/>
        </p:nvSpPr>
        <p:spPr>
          <a:xfrm>
            <a:off x="8112359" y="2446866"/>
            <a:ext cx="4508707" cy="295119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E17F655D-D6B8-864F-A74F-97CFC3771530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3D79120E-EF12-E943-7C94-BCDA1E2C7059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36EE4134-8B8A-0C89-A14A-2DF9330784D8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6EE8A285-920F-CE92-01C1-3301F8217A77}"/>
              </a:ext>
            </a:extLst>
          </p:cNvPr>
          <p:cNvGrpSpPr/>
          <p:nvPr/>
        </p:nvGrpSpPr>
        <p:grpSpPr>
          <a:xfrm>
            <a:off x="-687184" y="522076"/>
            <a:ext cx="14307654" cy="1516138"/>
            <a:chOff x="0" y="-112863"/>
            <a:chExt cx="2569690" cy="399312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F2EEA09-3AAA-98DF-81A9-F5C3F0519D1B}"/>
                </a:ext>
              </a:extLst>
            </p:cNvPr>
            <p:cNvSpPr/>
            <p:nvPr/>
          </p:nvSpPr>
          <p:spPr>
            <a:xfrm>
              <a:off x="0" y="-112863"/>
              <a:ext cx="2569690" cy="399312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C2C2060F-4BA5-D414-3CA4-6D5D619FDE9B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437406EE-23B5-6FFD-C9B6-F546E78E2678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24ED6C4-E1EE-B937-5813-AA6C6D9345EC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1CF0D6BC-BA67-A728-C812-1F15CEFF33E7}"/>
              </a:ext>
            </a:extLst>
          </p:cNvPr>
          <p:cNvSpPr txBox="1"/>
          <p:nvPr/>
        </p:nvSpPr>
        <p:spPr>
          <a:xfrm>
            <a:off x="1003242" y="597196"/>
            <a:ext cx="1238283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4000" b="1" dirty="0">
                <a:solidFill>
                  <a:srgbClr val="000000"/>
                </a:solidFill>
                <a:latin typeface="Calibri" panose="020F0502020204030204" pitchFamily="34" charset="0"/>
              </a:rPr>
              <a:t>Coordenação de Planejamento Orçamentário - CPO e </a:t>
            </a:r>
          </a:p>
          <a:p>
            <a:pPr algn="just"/>
            <a:r>
              <a:rPr lang="pt-BR" sz="4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Coordenação de Acomp</a:t>
            </a:r>
            <a:r>
              <a:rPr lang="pt-BR" sz="4000" b="1" dirty="0">
                <a:solidFill>
                  <a:srgbClr val="000000"/>
                </a:solidFill>
                <a:latin typeface="Calibri" panose="020F0502020204030204" pitchFamily="34" charset="0"/>
              </a:rPr>
              <a:t>anhamento Orçamentário - CAO</a:t>
            </a:r>
            <a:endParaRPr lang="pt-BR" sz="2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BE139EE1-161C-91A3-9D1D-5F5E3E6A8060}"/>
              </a:ext>
            </a:extLst>
          </p:cNvPr>
          <p:cNvSpPr/>
          <p:nvPr/>
        </p:nvSpPr>
        <p:spPr>
          <a:xfrm>
            <a:off x="1040875" y="4940864"/>
            <a:ext cx="2755710" cy="9144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9" name="Conector reto 18">
            <a:extLst>
              <a:ext uri="{FF2B5EF4-FFF2-40B4-BE49-F238E27FC236}">
                <a16:creationId xmlns:a16="http://schemas.microsoft.com/office/drawing/2014/main" id="{0E80E749-09AB-E647-C82A-5D5FB0842F19}"/>
              </a:ext>
            </a:extLst>
          </p:cNvPr>
          <p:cNvCxnSpPr>
            <a:cxnSpLocks/>
            <a:endCxn id="26" idx="2"/>
          </p:cNvCxnSpPr>
          <p:nvPr/>
        </p:nvCxnSpPr>
        <p:spPr>
          <a:xfrm flipV="1">
            <a:off x="2551257" y="4338902"/>
            <a:ext cx="501172" cy="5568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7F7AC277-60E6-D0F9-3E73-19F6FC90C475}"/>
              </a:ext>
            </a:extLst>
          </p:cNvPr>
          <p:cNvSpPr txBox="1"/>
          <p:nvPr/>
        </p:nvSpPr>
        <p:spPr>
          <a:xfrm>
            <a:off x="1064161" y="5098640"/>
            <a:ext cx="27050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bg1"/>
                </a:solidFill>
              </a:rPr>
              <a:t>DIPLAN </a:t>
            </a:r>
          </a:p>
          <a:p>
            <a:pPr algn="ctr"/>
            <a:r>
              <a:rPr lang="pt-BR" sz="1200" dirty="0">
                <a:solidFill>
                  <a:schemeClr val="bg1"/>
                </a:solidFill>
              </a:rPr>
              <a:t>Diretoria de Planejamento</a:t>
            </a:r>
          </a:p>
        </p:txBody>
      </p:sp>
      <p:sp>
        <p:nvSpPr>
          <p:cNvPr id="26" name="Retângulo: Cantos Arredondados 25">
            <a:extLst>
              <a:ext uri="{FF2B5EF4-FFF2-40B4-BE49-F238E27FC236}">
                <a16:creationId xmlns:a16="http://schemas.microsoft.com/office/drawing/2014/main" id="{E657CCB1-5065-13CB-8EFE-1B228F4F4AAF}"/>
              </a:ext>
            </a:extLst>
          </p:cNvPr>
          <p:cNvSpPr/>
          <p:nvPr/>
        </p:nvSpPr>
        <p:spPr>
          <a:xfrm>
            <a:off x="2459130" y="3439038"/>
            <a:ext cx="1186597" cy="8998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9" name="Conector reto 28">
            <a:extLst>
              <a:ext uri="{FF2B5EF4-FFF2-40B4-BE49-F238E27FC236}">
                <a16:creationId xmlns:a16="http://schemas.microsoft.com/office/drawing/2014/main" id="{A1CCCA00-C1DB-19E0-E22E-6ED8243643CA}"/>
              </a:ext>
            </a:extLst>
          </p:cNvPr>
          <p:cNvCxnSpPr>
            <a:cxnSpLocks/>
          </p:cNvCxnSpPr>
          <p:nvPr/>
        </p:nvCxnSpPr>
        <p:spPr>
          <a:xfrm>
            <a:off x="3651126" y="4015999"/>
            <a:ext cx="792200" cy="1157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tângulo: Cantos Arredondados 35">
            <a:extLst>
              <a:ext uri="{FF2B5EF4-FFF2-40B4-BE49-F238E27FC236}">
                <a16:creationId xmlns:a16="http://schemas.microsoft.com/office/drawing/2014/main" id="{B376A5FF-1F27-6F01-1D99-DCE0FA387C0F}"/>
              </a:ext>
            </a:extLst>
          </p:cNvPr>
          <p:cNvSpPr/>
          <p:nvPr/>
        </p:nvSpPr>
        <p:spPr>
          <a:xfrm>
            <a:off x="2335628" y="6559220"/>
            <a:ext cx="1310099" cy="9144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10DB2AB8-A8CF-49E3-4CB5-867DF49EC79A}"/>
              </a:ext>
            </a:extLst>
          </p:cNvPr>
          <p:cNvSpPr txBox="1"/>
          <p:nvPr/>
        </p:nvSpPr>
        <p:spPr>
          <a:xfrm>
            <a:off x="2709755" y="3659398"/>
            <a:ext cx="688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CPO</a:t>
            </a:r>
          </a:p>
          <a:p>
            <a:endParaRPr lang="pt-BR" dirty="0"/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689CC3CC-F638-E1F6-5D28-D67B3E222538}"/>
              </a:ext>
            </a:extLst>
          </p:cNvPr>
          <p:cNvSpPr txBox="1"/>
          <p:nvPr/>
        </p:nvSpPr>
        <p:spPr>
          <a:xfrm>
            <a:off x="2600813" y="6848850"/>
            <a:ext cx="688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CAO</a:t>
            </a:r>
          </a:p>
          <a:p>
            <a:endParaRPr lang="pt-BR" dirty="0"/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AE2E0BC7-5F3B-BCF4-8776-1FC5D35326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33" name="Imagem 32">
            <a:extLst>
              <a:ext uri="{FF2B5EF4-FFF2-40B4-BE49-F238E27FC236}">
                <a16:creationId xmlns:a16="http://schemas.microsoft.com/office/drawing/2014/main" id="{5ACB71C7-9EA3-7905-71E9-4941623086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002" y="2516049"/>
            <a:ext cx="2709658" cy="1655144"/>
          </a:xfrm>
          <a:prstGeom prst="rect">
            <a:avLst/>
          </a:prstGeom>
        </p:spPr>
      </p:pic>
      <p:sp>
        <p:nvSpPr>
          <p:cNvPr id="35" name="Retângulo: Cantos Arredondados 34">
            <a:extLst>
              <a:ext uri="{FF2B5EF4-FFF2-40B4-BE49-F238E27FC236}">
                <a16:creationId xmlns:a16="http://schemas.microsoft.com/office/drawing/2014/main" id="{853DF100-8739-CB9A-D6E7-4FEC82493E5F}"/>
              </a:ext>
            </a:extLst>
          </p:cNvPr>
          <p:cNvSpPr/>
          <p:nvPr/>
        </p:nvSpPr>
        <p:spPr>
          <a:xfrm>
            <a:off x="4430674" y="3928390"/>
            <a:ext cx="914400" cy="762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7" name="Imagem 46">
            <a:extLst>
              <a:ext uri="{FF2B5EF4-FFF2-40B4-BE49-F238E27FC236}">
                <a16:creationId xmlns:a16="http://schemas.microsoft.com/office/drawing/2014/main" id="{DF8533DB-FDBF-70B8-3503-539A597921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976" y="4469128"/>
            <a:ext cx="2755710" cy="1857872"/>
          </a:xfrm>
          <a:prstGeom prst="rect">
            <a:avLst/>
          </a:prstGeom>
        </p:spPr>
      </p:pic>
      <p:sp>
        <p:nvSpPr>
          <p:cNvPr id="50" name="CaixaDeTexto 49">
            <a:extLst>
              <a:ext uri="{FF2B5EF4-FFF2-40B4-BE49-F238E27FC236}">
                <a16:creationId xmlns:a16="http://schemas.microsoft.com/office/drawing/2014/main" id="{FEED37CE-21EA-BC06-9ABD-F271E34CDA92}"/>
              </a:ext>
            </a:extLst>
          </p:cNvPr>
          <p:cNvSpPr txBox="1"/>
          <p:nvPr/>
        </p:nvSpPr>
        <p:spPr>
          <a:xfrm>
            <a:off x="4443326" y="2199823"/>
            <a:ext cx="3025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Planejamento Orçamentário</a:t>
            </a:r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7BFB656F-6E67-D575-8314-42A7FF3AE54F}"/>
              </a:ext>
            </a:extLst>
          </p:cNvPr>
          <p:cNvSpPr txBox="1"/>
          <p:nvPr/>
        </p:nvSpPr>
        <p:spPr>
          <a:xfrm>
            <a:off x="4456577" y="6636923"/>
            <a:ext cx="30253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b="1" dirty="0"/>
              <a:t>Acompanhamento Orçamentário</a:t>
            </a:r>
            <a:endParaRPr lang="pt-BR" sz="1800" b="1" dirty="0"/>
          </a:p>
        </p:txBody>
      </p:sp>
      <p:pic>
        <p:nvPicPr>
          <p:cNvPr id="56" name="Imagem 55">
            <a:extLst>
              <a:ext uri="{FF2B5EF4-FFF2-40B4-BE49-F238E27FC236}">
                <a16:creationId xmlns:a16="http://schemas.microsoft.com/office/drawing/2014/main" id="{EDC31D36-A82A-DC92-3EB6-F5ADAE41D9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314" y="6943391"/>
            <a:ext cx="2837018" cy="1878772"/>
          </a:xfrm>
          <a:prstGeom prst="rect">
            <a:avLst/>
          </a:prstGeom>
        </p:spPr>
      </p:pic>
      <p:cxnSp>
        <p:nvCxnSpPr>
          <p:cNvPr id="58" name="Conector reto 57">
            <a:extLst>
              <a:ext uri="{FF2B5EF4-FFF2-40B4-BE49-F238E27FC236}">
                <a16:creationId xmlns:a16="http://schemas.microsoft.com/office/drawing/2014/main" id="{2343870E-08CC-C14C-D24B-3110A5E9854C}"/>
              </a:ext>
            </a:extLst>
          </p:cNvPr>
          <p:cNvCxnSpPr>
            <a:cxnSpLocks/>
          </p:cNvCxnSpPr>
          <p:nvPr/>
        </p:nvCxnSpPr>
        <p:spPr>
          <a:xfrm flipV="1">
            <a:off x="7236336" y="4390196"/>
            <a:ext cx="876023" cy="3434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to 59">
            <a:extLst>
              <a:ext uri="{FF2B5EF4-FFF2-40B4-BE49-F238E27FC236}">
                <a16:creationId xmlns:a16="http://schemas.microsoft.com/office/drawing/2014/main" id="{E23A1C85-B60C-59A4-55D1-3BF1CE0BE054}"/>
              </a:ext>
            </a:extLst>
          </p:cNvPr>
          <p:cNvCxnSpPr>
            <a:cxnSpLocks/>
            <a:endCxn id="36" idx="0"/>
          </p:cNvCxnSpPr>
          <p:nvPr/>
        </p:nvCxnSpPr>
        <p:spPr>
          <a:xfrm>
            <a:off x="2548653" y="5855264"/>
            <a:ext cx="442025" cy="7039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to 61">
            <a:extLst>
              <a:ext uri="{FF2B5EF4-FFF2-40B4-BE49-F238E27FC236}">
                <a16:creationId xmlns:a16="http://schemas.microsoft.com/office/drawing/2014/main" id="{AF506D4B-3099-8033-792C-C054F51EB10E}"/>
              </a:ext>
            </a:extLst>
          </p:cNvPr>
          <p:cNvCxnSpPr>
            <a:cxnSpLocks/>
          </p:cNvCxnSpPr>
          <p:nvPr/>
        </p:nvCxnSpPr>
        <p:spPr>
          <a:xfrm flipV="1">
            <a:off x="3666023" y="5927898"/>
            <a:ext cx="790554" cy="100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2" name="Conector reto 3071">
            <a:extLst>
              <a:ext uri="{FF2B5EF4-FFF2-40B4-BE49-F238E27FC236}">
                <a16:creationId xmlns:a16="http://schemas.microsoft.com/office/drawing/2014/main" id="{8C33FA1B-788D-9B21-E194-164FD06F0A03}"/>
              </a:ext>
            </a:extLst>
          </p:cNvPr>
          <p:cNvCxnSpPr>
            <a:cxnSpLocks/>
          </p:cNvCxnSpPr>
          <p:nvPr/>
        </p:nvCxnSpPr>
        <p:spPr>
          <a:xfrm>
            <a:off x="7217686" y="6024905"/>
            <a:ext cx="911643" cy="585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1" name="CaixaDeTexto 3080">
            <a:extLst>
              <a:ext uri="{FF2B5EF4-FFF2-40B4-BE49-F238E27FC236}">
                <a16:creationId xmlns:a16="http://schemas.microsoft.com/office/drawing/2014/main" id="{145972CB-83E7-A52D-420D-94B24ADA2F50}"/>
              </a:ext>
            </a:extLst>
          </p:cNvPr>
          <p:cNvSpPr txBox="1"/>
          <p:nvPr/>
        </p:nvSpPr>
        <p:spPr>
          <a:xfrm>
            <a:off x="8235888" y="2482287"/>
            <a:ext cx="44001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Processo anual de descentralização Orçamentária da Unidade: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Capital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Ações De Desenvolvimento Institucional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Eventos Institucionais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Funcionamento Das Unidades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Anuidades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Capacitação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Pós -Graduação  </a:t>
            </a:r>
          </a:p>
        </p:txBody>
      </p:sp>
      <p:cxnSp>
        <p:nvCxnSpPr>
          <p:cNvPr id="3096" name="Conector reto 3095">
            <a:extLst>
              <a:ext uri="{FF2B5EF4-FFF2-40B4-BE49-F238E27FC236}">
                <a16:creationId xmlns:a16="http://schemas.microsoft.com/office/drawing/2014/main" id="{FC1BEE11-41D2-E463-C463-03A9C23396FD}"/>
              </a:ext>
            </a:extLst>
          </p:cNvPr>
          <p:cNvCxnSpPr>
            <a:stCxn id="36" idx="3"/>
          </p:cNvCxnSpPr>
          <p:nvPr/>
        </p:nvCxnSpPr>
        <p:spPr>
          <a:xfrm>
            <a:off x="3645727" y="7016420"/>
            <a:ext cx="784947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7" name="CaixaDeTexto 3096">
            <a:extLst>
              <a:ext uri="{FF2B5EF4-FFF2-40B4-BE49-F238E27FC236}">
                <a16:creationId xmlns:a16="http://schemas.microsoft.com/office/drawing/2014/main" id="{881F9D3B-624C-8929-5ADF-A080820DF42C}"/>
              </a:ext>
            </a:extLst>
          </p:cNvPr>
          <p:cNvSpPr txBox="1"/>
          <p:nvPr/>
        </p:nvSpPr>
        <p:spPr>
          <a:xfrm>
            <a:off x="8222091" y="5922878"/>
            <a:ext cx="44001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Processo anual de descentralização Orçamentária da Unidade: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Ações de Gestão Institucional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>
                <a:solidFill>
                  <a:schemeClr val="bg1"/>
                </a:solidFill>
              </a:rPr>
              <a:t>REMANEJAMENTOS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r>
              <a:rPr lang="pt-BR" dirty="0">
                <a:solidFill>
                  <a:schemeClr val="bg1"/>
                </a:solidFill>
              </a:rPr>
              <a:t> Processos Específicos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Apoio Estudantil – Processo Próprio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Contratos – Processo Próprio</a:t>
            </a:r>
          </a:p>
          <a:p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3107" name="Retângulo 3106">
            <a:extLst>
              <a:ext uri="{FF2B5EF4-FFF2-40B4-BE49-F238E27FC236}">
                <a16:creationId xmlns:a16="http://schemas.microsoft.com/office/drawing/2014/main" id="{BF04732F-28AE-8706-C9FD-5BCF3BAB2EFA}"/>
              </a:ext>
            </a:extLst>
          </p:cNvPr>
          <p:cNvSpPr/>
          <p:nvPr/>
        </p:nvSpPr>
        <p:spPr>
          <a:xfrm>
            <a:off x="13411199" y="2446865"/>
            <a:ext cx="4191001" cy="293006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108" name="Retângulo 3107">
            <a:extLst>
              <a:ext uri="{FF2B5EF4-FFF2-40B4-BE49-F238E27FC236}">
                <a16:creationId xmlns:a16="http://schemas.microsoft.com/office/drawing/2014/main" id="{E693ED68-50C7-744C-EE9D-3745D4F1342C}"/>
              </a:ext>
            </a:extLst>
          </p:cNvPr>
          <p:cNvSpPr/>
          <p:nvPr/>
        </p:nvSpPr>
        <p:spPr>
          <a:xfrm>
            <a:off x="13449739" y="5949270"/>
            <a:ext cx="4191001" cy="293006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11" name="CaixaDeTexto 3110">
            <a:extLst>
              <a:ext uri="{FF2B5EF4-FFF2-40B4-BE49-F238E27FC236}">
                <a16:creationId xmlns:a16="http://schemas.microsoft.com/office/drawing/2014/main" id="{D5EBF72D-D623-FCA9-7AAF-4944CCA62556}"/>
              </a:ext>
            </a:extLst>
          </p:cNvPr>
          <p:cNvSpPr txBox="1"/>
          <p:nvPr/>
        </p:nvSpPr>
        <p:spPr>
          <a:xfrm>
            <a:off x="13694861" y="2772584"/>
            <a:ext cx="37500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Aportes: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Ações de Fiscalização de Contratos;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Fazenda Experimental;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Fundo de Aula de Campo;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Pró – Disciplina;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Participações em Reuniões;</a:t>
            </a:r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B4C0A01-61E8-BA86-59C1-EBA812A52E85}"/>
              </a:ext>
            </a:extLst>
          </p:cNvPr>
          <p:cNvSpPr txBox="1"/>
          <p:nvPr/>
        </p:nvSpPr>
        <p:spPr>
          <a:xfrm>
            <a:off x="13694861" y="6207242"/>
            <a:ext cx="370909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Aportes: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Ações de Gestão Institucional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Apoio Estudantil;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</a:rPr>
              <a:t>Contratos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endParaRPr lang="pt-BR" dirty="0">
              <a:solidFill>
                <a:schemeClr val="bg1"/>
              </a:solidFill>
            </a:endParaRP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48491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2BD6EAE-2CC7-6845-7E24-9EDEC0250DF6}"/>
              </a:ext>
            </a:extLst>
          </p:cNvPr>
          <p:cNvSpPr txBox="1"/>
          <p:nvPr/>
        </p:nvSpPr>
        <p:spPr>
          <a:xfrm>
            <a:off x="2286000" y="4593568"/>
            <a:ext cx="141732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/>
              <a:t>“Não basta saber, é preciso aplicar. Não basta querer, é preciso fazer." </a:t>
            </a:r>
            <a:r>
              <a:rPr lang="pt-BR" sz="3600" dirty="0"/>
              <a:t>— Johann Wolfgang von Goethe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51377498-E947-C924-277D-2EE76EDE375D}"/>
              </a:ext>
            </a:extLst>
          </p:cNvPr>
          <p:cNvSpPr txBox="1"/>
          <p:nvPr/>
        </p:nvSpPr>
        <p:spPr>
          <a:xfrm>
            <a:off x="5791200" y="4686300"/>
            <a:ext cx="94488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9600" b="1" i="0" u="none" strike="noStrike" baseline="0" dirty="0">
                <a:solidFill>
                  <a:srgbClr val="000000"/>
                </a:solidFill>
              </a:rPr>
              <a:t>Obrigada!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12792" y="824289"/>
            <a:ext cx="13185792" cy="150333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A16B8554-8173-E7F4-75D2-4095FF8AC273}"/>
              </a:ext>
            </a:extLst>
          </p:cNvPr>
          <p:cNvSpPr txBox="1"/>
          <p:nvPr/>
        </p:nvSpPr>
        <p:spPr>
          <a:xfrm>
            <a:off x="3733800" y="854101"/>
            <a:ext cx="869387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Fluxo do Processo de Descentralização e </a:t>
            </a:r>
          </a:p>
          <a:p>
            <a:r>
              <a:rPr lang="pt-BR" sz="4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Remanejamento Orçamentário </a:t>
            </a:r>
            <a:r>
              <a:rPr lang="pt-BR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  <a:p>
            <a:endParaRPr lang="pt-BR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D0F3B959-6905-E8D3-29FA-2A64CDF38FAC}"/>
              </a:ext>
            </a:extLst>
          </p:cNvPr>
          <p:cNvSpPr txBox="1"/>
          <p:nvPr/>
        </p:nvSpPr>
        <p:spPr>
          <a:xfrm>
            <a:off x="1127141" y="854101"/>
            <a:ext cx="278723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4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OFICINA 3</a:t>
            </a:r>
            <a:r>
              <a:rPr lang="pt-BR" sz="4000" b="1" dirty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  <a:endParaRPr lang="pt-BR" b="1" dirty="0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0E819A13-58E2-D7BB-B0EA-04B2EB65E23B}"/>
              </a:ext>
            </a:extLst>
          </p:cNvPr>
          <p:cNvSpPr txBox="1"/>
          <p:nvPr/>
        </p:nvSpPr>
        <p:spPr>
          <a:xfrm>
            <a:off x="1742237" y="4076700"/>
            <a:ext cx="14025603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1800" b="0" i="0" u="none" strike="noStrike" baseline="0" dirty="0">
              <a:latin typeface="Calibri" panose="020F0502020204030204" pitchFamily="34" charset="0"/>
            </a:endParaRPr>
          </a:p>
          <a:p>
            <a:pPr marL="342900" indent="-342900" algn="just">
              <a:buAutoNum type="arabicPeriod"/>
            </a:pPr>
            <a:r>
              <a:rPr lang="pt-BR" sz="2800" b="0" i="0" u="none" strike="noStrike" baseline="0" dirty="0">
                <a:solidFill>
                  <a:srgbClr val="000000"/>
                </a:solidFill>
              </a:rPr>
              <a:t>Apresentação da estrutura organizacional e da equipe da Diretoria de Planejamento - DIPLAN; </a:t>
            </a:r>
          </a:p>
          <a:p>
            <a:pPr marL="342900" indent="-342900" algn="just">
              <a:buFontTx/>
              <a:buAutoNum type="arabicPeriod"/>
            </a:pPr>
            <a:r>
              <a:rPr lang="pt-BR" sz="2800" b="0" i="0" u="none" strike="noStrike" baseline="0" dirty="0">
                <a:solidFill>
                  <a:srgbClr val="000000"/>
                </a:solidFill>
              </a:rPr>
              <a:t>Exposição das mudanças na tramitação do processo de descentralização e remanejamento orçamentário; </a:t>
            </a:r>
          </a:p>
          <a:p>
            <a:pPr algn="just"/>
            <a:r>
              <a:rPr lang="pt-BR" sz="2800" dirty="0">
                <a:solidFill>
                  <a:srgbClr val="000000"/>
                </a:solidFill>
              </a:rPr>
              <a:t>3</a:t>
            </a:r>
            <a:r>
              <a:rPr lang="pt-BR" sz="2800" b="0" i="0" u="none" strike="noStrike" baseline="0" dirty="0">
                <a:solidFill>
                  <a:srgbClr val="000000"/>
                </a:solidFill>
              </a:rPr>
              <a:t>. Esclarecimento sobre as responsabilidades de cada coordenação dentro da </a:t>
            </a:r>
            <a:r>
              <a:rPr lang="pt-BR" sz="2800" b="0" i="0" u="none" strike="noStrike" baseline="0" dirty="0" err="1">
                <a:solidFill>
                  <a:srgbClr val="000000"/>
                </a:solidFill>
              </a:rPr>
              <a:t>Diplan</a:t>
            </a:r>
            <a:r>
              <a:rPr lang="pt-BR" sz="2800" b="0" i="0" u="none" strike="noStrike" baseline="0" dirty="0">
                <a:solidFill>
                  <a:srgbClr val="000000"/>
                </a:solidFill>
              </a:rPr>
              <a:t>; </a:t>
            </a:r>
          </a:p>
          <a:p>
            <a:pPr algn="just"/>
            <a:r>
              <a:rPr lang="pt-BR" sz="2800" b="0" i="0" u="none" strike="noStrike" baseline="0" dirty="0">
                <a:solidFill>
                  <a:srgbClr val="000000"/>
                </a:solidFill>
              </a:rPr>
              <a:t>4. Atividade prática: Mapeamento do fluxo do processo na unidade de origem antes de seu encaminhamento à </a:t>
            </a:r>
            <a:r>
              <a:rPr lang="pt-BR" sz="2800" b="0" i="0" u="none" strike="noStrike" baseline="0" dirty="0" err="1">
                <a:solidFill>
                  <a:srgbClr val="000000"/>
                </a:solidFill>
              </a:rPr>
              <a:t>Diplan</a:t>
            </a:r>
            <a:r>
              <a:rPr lang="pt-BR" sz="2800" b="0" i="0" u="none" strike="noStrike" baseline="0" dirty="0">
                <a:solidFill>
                  <a:srgbClr val="000000"/>
                </a:solidFill>
              </a:rPr>
              <a:t>. </a:t>
            </a:r>
          </a:p>
          <a:p>
            <a:r>
              <a:rPr lang="pt-BR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  <a:p>
            <a:endParaRPr lang="pt-BR" dirty="0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7BF2173A-BECC-437D-0ED0-29CCC8565817}"/>
              </a:ext>
            </a:extLst>
          </p:cNvPr>
          <p:cNvSpPr txBox="1"/>
          <p:nvPr/>
        </p:nvSpPr>
        <p:spPr>
          <a:xfrm>
            <a:off x="1130553" y="2749034"/>
            <a:ext cx="54988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b="1" dirty="0">
                <a:latin typeface="+mj-lt"/>
              </a:rPr>
              <a:t>Conteúdo Programático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51B59E1-E380-3463-FDB3-7357536C8CF4}"/>
              </a:ext>
            </a:extLst>
          </p:cNvPr>
          <p:cNvSpPr txBox="1"/>
          <p:nvPr/>
        </p:nvSpPr>
        <p:spPr>
          <a:xfrm>
            <a:off x="12268200" y="8671152"/>
            <a:ext cx="58674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500" dirty="0"/>
              <a:t>Data: 20/01/2025</a:t>
            </a:r>
          </a:p>
          <a:p>
            <a:pPr algn="r"/>
            <a:r>
              <a:rPr lang="pt-BR" sz="2500" dirty="0"/>
              <a:t>Horário: 8:00 às 12:00</a:t>
            </a:r>
          </a:p>
          <a:p>
            <a:pPr algn="r"/>
            <a:r>
              <a:rPr lang="pt-BR" sz="2500" dirty="0"/>
              <a:t>Facilitadora: Alda Patrícia P. B. Silva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AB2298-ACDF-483C-DD60-841AEDB6BD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724C7390-87E6-22A2-6051-261A15149D46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AE85C401-1E6F-5A03-8612-96783837BEA6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DF2191EE-4438-0056-1095-30C725577D5E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4C0B88BB-9027-F6A6-4A2A-86F827C6A578}"/>
              </a:ext>
            </a:extLst>
          </p:cNvPr>
          <p:cNvGrpSpPr/>
          <p:nvPr/>
        </p:nvGrpSpPr>
        <p:grpSpPr>
          <a:xfrm>
            <a:off x="-612792" y="824289"/>
            <a:ext cx="13185792" cy="150333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DB77FE66-CE4A-CBD7-1E76-136B34FC962A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ABF7BAFD-506B-03F7-DE6F-7415BF6E3D59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3DC3F121-0C31-0841-FD9A-B1C8F7B63234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F127182E-B7F2-3BE4-A238-E5773529B303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85BE9C4-7DF4-36A3-963F-AFF6944B9225}"/>
              </a:ext>
            </a:extLst>
          </p:cNvPr>
          <p:cNvSpPr txBox="1"/>
          <p:nvPr/>
        </p:nvSpPr>
        <p:spPr>
          <a:xfrm>
            <a:off x="3733800" y="854101"/>
            <a:ext cx="869387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Fluxo do Processo de Descentralização e </a:t>
            </a:r>
          </a:p>
          <a:p>
            <a:r>
              <a:rPr lang="pt-BR" sz="4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Remanejamento Orçamentário </a:t>
            </a:r>
            <a:r>
              <a:rPr lang="pt-BR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  <a:p>
            <a:endParaRPr lang="pt-BR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DADAEC42-4493-AE7E-4678-676C699B005A}"/>
              </a:ext>
            </a:extLst>
          </p:cNvPr>
          <p:cNvSpPr txBox="1"/>
          <p:nvPr/>
        </p:nvSpPr>
        <p:spPr>
          <a:xfrm>
            <a:off x="1127141" y="854101"/>
            <a:ext cx="278723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4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OFICINA 3</a:t>
            </a:r>
            <a:r>
              <a:rPr lang="pt-BR" sz="4000" b="1" dirty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  <a:endParaRPr lang="pt-BR" b="1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6C6307FA-4D8D-B2DF-A6E5-CDE23C523EB6}"/>
              </a:ext>
            </a:extLst>
          </p:cNvPr>
          <p:cNvSpPr txBox="1"/>
          <p:nvPr/>
        </p:nvSpPr>
        <p:spPr>
          <a:xfrm>
            <a:off x="1129416" y="2357432"/>
            <a:ext cx="4070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Objetivos: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07BEBC25-FC26-653A-B809-1F59EF34991B}"/>
              </a:ext>
            </a:extLst>
          </p:cNvPr>
          <p:cNvSpPr txBox="1"/>
          <p:nvPr/>
        </p:nvSpPr>
        <p:spPr>
          <a:xfrm>
            <a:off x="1127141" y="2916684"/>
            <a:ext cx="15697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2400" dirty="0"/>
          </a:p>
          <a:p>
            <a:pPr algn="just"/>
            <a:r>
              <a:rPr lang="pt-BR" sz="2800" b="1" dirty="0"/>
              <a:t>Capacitar e orientar o participante para</a:t>
            </a:r>
            <a:r>
              <a:rPr lang="pt-BR" sz="2800" dirty="0"/>
              <a:t>:</a:t>
            </a:r>
            <a:r>
              <a:rPr lang="pt-BR" sz="2800" b="1" dirty="0"/>
              <a:t>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800" b="1" dirty="0"/>
              <a:t>Gerir seus recursos e otimizar os processos com autonomia </a:t>
            </a:r>
            <a:r>
              <a:rPr lang="pt-BR" sz="2800" dirty="0"/>
              <a:t>e</a:t>
            </a:r>
            <a:r>
              <a:rPr lang="pt-BR" sz="2800" b="1" dirty="0"/>
              <a:t> </a:t>
            </a:r>
            <a:r>
              <a:rPr lang="pt-BR" sz="2800" dirty="0"/>
              <a:t>de forma eficaz : Tudo começa com o </a:t>
            </a:r>
            <a:r>
              <a:rPr lang="pt-BR" sz="2800" i="1" dirty="0"/>
              <a:t>Planejamento da sua Unidade</a:t>
            </a:r>
            <a:r>
              <a:rPr lang="pt-BR" sz="2800" dirty="0"/>
              <a:t>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800" b="1" dirty="0"/>
              <a:t>Ter maior controle sobre os recursos alocados da sua unidade</a:t>
            </a:r>
            <a:r>
              <a:rPr lang="pt-BR" sz="2800" dirty="0"/>
              <a:t>, possibilitando uma gestão mais </a:t>
            </a:r>
            <a:r>
              <a:rPr lang="pt-BR" sz="2800" i="1" dirty="0"/>
              <a:t>estratégica e assertiva</a:t>
            </a:r>
            <a:r>
              <a:rPr lang="pt-BR" sz="2800" dirty="0"/>
              <a:t>, a partir dos resultados das ações planejadas;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800" b="1" dirty="0"/>
              <a:t> Promover melhorias contínuas</a:t>
            </a:r>
            <a:r>
              <a:rPr lang="pt-BR" sz="2800" dirty="0"/>
              <a:t> a partir da análise dos resultados de suas entregas, garantindo que as entregas estejam alinhadas às necessidades da comunidade que você serve.</a:t>
            </a:r>
          </a:p>
          <a:p>
            <a:pPr algn="just"/>
            <a:endParaRPr lang="pt-BR" sz="2800" dirty="0"/>
          </a:p>
          <a:p>
            <a:pPr algn="just"/>
            <a:r>
              <a:rPr lang="pt-BR" sz="2800" b="1" dirty="0"/>
              <a:t>Simplificar e tornar mais eficiente</a:t>
            </a:r>
            <a:r>
              <a:rPr lang="pt-BR" sz="2800" dirty="0"/>
              <a:t> </a:t>
            </a:r>
            <a:r>
              <a:rPr lang="pt-BR" sz="2800" b="1" dirty="0"/>
              <a:t>as atividades diárias do servidor</a:t>
            </a:r>
            <a:r>
              <a:rPr lang="pt-BR" sz="2800" dirty="0"/>
              <a:t>, nos  processos de descentralização e remanejamento orçamentário.</a:t>
            </a:r>
          </a:p>
          <a:p>
            <a:pPr algn="just"/>
            <a:endParaRPr lang="pt-BR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800" b="1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65B3DFC-0E8F-4743-0229-4C69BBF77E79}"/>
              </a:ext>
            </a:extLst>
          </p:cNvPr>
          <p:cNvSpPr txBox="1"/>
          <p:nvPr/>
        </p:nvSpPr>
        <p:spPr>
          <a:xfrm>
            <a:off x="11188840" y="8548995"/>
            <a:ext cx="58674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500" dirty="0"/>
              <a:t>Data: 20/01/2025</a:t>
            </a:r>
          </a:p>
          <a:p>
            <a:pPr algn="r"/>
            <a:r>
              <a:rPr lang="pt-BR" sz="2500" dirty="0"/>
              <a:t>Horário: 8:00 às 12:00</a:t>
            </a:r>
          </a:p>
          <a:p>
            <a:pPr algn="r"/>
            <a:r>
              <a:rPr lang="pt-BR" sz="2500" dirty="0"/>
              <a:t>Facilitadora: Alda Patrícia P. B. Silva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45772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bo 16">
            <a:extLst>
              <a:ext uri="{FF2B5EF4-FFF2-40B4-BE49-F238E27FC236}">
                <a16:creationId xmlns:a16="http://schemas.microsoft.com/office/drawing/2014/main" id="{5B87C11C-804D-E572-71A3-6681559ADA00}"/>
              </a:ext>
            </a:extLst>
          </p:cNvPr>
          <p:cNvSpPr/>
          <p:nvPr/>
        </p:nvSpPr>
        <p:spPr>
          <a:xfrm>
            <a:off x="11638427" y="2577779"/>
            <a:ext cx="5257800" cy="1376933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12792" y="824289"/>
            <a:ext cx="12042792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6BA694CD-0CA7-CEB1-29E8-3D16DBB5F853}"/>
              </a:ext>
            </a:extLst>
          </p:cNvPr>
          <p:cNvSpPr txBox="1"/>
          <p:nvPr/>
        </p:nvSpPr>
        <p:spPr>
          <a:xfrm>
            <a:off x="1576482" y="1014151"/>
            <a:ext cx="9550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/>
              <a:t>O que é Planejamento e Orçamento Público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DC5D424D-4C45-C645-E44D-954A9CAF9A6B}"/>
              </a:ext>
            </a:extLst>
          </p:cNvPr>
          <p:cNvSpPr txBox="1"/>
          <p:nvPr/>
        </p:nvSpPr>
        <p:spPr>
          <a:xfrm>
            <a:off x="11811000" y="2994597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b="1" dirty="0"/>
              <a:t>REFLEXÃO: COMO TRANSFORMAR IDEIAS EM</a:t>
            </a:r>
          </a:p>
          <a:p>
            <a:r>
              <a:rPr lang="pt-BR" sz="1800" b="1" dirty="0"/>
              <a:t> RESULTADOS PODEROSOS?</a:t>
            </a:r>
            <a:endParaRPr lang="pt-BR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4592AED7-CD01-C82B-C99E-1C826680D276}"/>
              </a:ext>
            </a:extLst>
          </p:cNvPr>
          <p:cNvSpPr txBox="1"/>
          <p:nvPr/>
        </p:nvSpPr>
        <p:spPr>
          <a:xfrm>
            <a:off x="1353673" y="2994597"/>
            <a:ext cx="15105527" cy="6322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Resumo</a:t>
            </a:r>
            <a:r>
              <a:rPr lang="pt-BR" sz="2800" b="1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</a:t>
            </a:r>
            <a:r>
              <a:rPr lang="pt-BR" sz="2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Oficina 2: Planejamento e Orçamento Público</a:t>
            </a:r>
            <a:endParaRPr lang="pt-B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Planejamento</a:t>
            </a:r>
            <a:r>
              <a:rPr lang="pt-BR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é </a:t>
            </a:r>
            <a:r>
              <a:rPr lang="pt-BR" sz="2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transformar ideias em projetos concretos.</a:t>
            </a:r>
            <a:endParaRPr lang="pt-B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Orçamento</a:t>
            </a:r>
            <a:r>
              <a:rPr lang="pt-BR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é o instrumento usado para executar o planejamento.</a:t>
            </a:r>
            <a:endParaRPr lang="pt-B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Desafio: Necessidades &gt; Recursos. É essencial construir um </a:t>
            </a:r>
            <a:r>
              <a:rPr lang="pt-BR" sz="2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planejamento com prioridades </a:t>
            </a:r>
            <a:r>
              <a:rPr lang="pt-BR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definidas para alocação desses recursos.</a:t>
            </a:r>
            <a:endParaRPr lang="pt-B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Princípio de Pareto</a:t>
            </a:r>
            <a:r>
              <a:rPr lang="pt-BR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“ afirma que 80% dos resultados são originados por 20% das causas.” </a:t>
            </a:r>
            <a:endParaRPr lang="pt-B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O Princípio de Pareto pode ajudar uma unidade a gerenciar seus recursos de uma forma mais sábia, concentrando os esforços e o tempo dos seus gestores e colaboradores em postos-chave, dentro do seu planejamento orçamentário ( encontrar os 20% que podem garantir  80% do seu resultado).</a:t>
            </a:r>
            <a:endParaRPr lang="pt-B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Analise sua  Realidade</a:t>
            </a:r>
            <a:endParaRPr lang="pt-B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Ferramenta crucial da unidade</a:t>
            </a:r>
            <a:r>
              <a:rPr lang="pt-BR" sz="2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Planejamento Orçamentário voltado para a entrega de resultados</a:t>
            </a:r>
            <a:endParaRPr lang="pt-B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E9F9844-DE1A-CF1A-80B3-8FDA2DC23D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14AAF31-AEB7-7496-9CFB-C6BC2DBF4D6F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7F5FBAB1-DD31-8874-C9A1-5D0EBD8B26BF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3B63A43-A1BF-983B-7031-5E3B340FD3D0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91FF1E00-9161-C9D1-D539-1119DD8A5BB7}"/>
              </a:ext>
            </a:extLst>
          </p:cNvPr>
          <p:cNvGrpSpPr/>
          <p:nvPr/>
        </p:nvGrpSpPr>
        <p:grpSpPr>
          <a:xfrm>
            <a:off x="-612792" y="824289"/>
            <a:ext cx="9147192" cy="1804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31ECA9AA-0877-4645-5373-B5395A2B8798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1E8112BC-0DA3-D4FF-C4CB-6AE37D4FACE0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81992412-266A-29E5-147E-D3D07B6D4B61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F90872FE-04E2-52D4-2A0D-523D15221F1D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8D366F3-CF20-48C2-310A-95782685C7E3}"/>
              </a:ext>
            </a:extLst>
          </p:cNvPr>
          <p:cNvSpPr txBox="1"/>
          <p:nvPr/>
        </p:nvSpPr>
        <p:spPr>
          <a:xfrm>
            <a:off x="1303444" y="1000008"/>
            <a:ext cx="66975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/>
              <a:t>Como transformar ideias em </a:t>
            </a:r>
          </a:p>
          <a:p>
            <a:r>
              <a:rPr lang="pt-BR" sz="4000" b="1" dirty="0"/>
              <a:t>RESULTADOS PODEROSOS?</a:t>
            </a: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20165D0F-384E-8F35-3B40-E6294854AB57}"/>
              </a:ext>
            </a:extLst>
          </p:cNvPr>
          <p:cNvSpPr txBox="1"/>
          <p:nvPr/>
        </p:nvSpPr>
        <p:spPr>
          <a:xfrm>
            <a:off x="1028700" y="2628900"/>
            <a:ext cx="16487361" cy="10556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dirty="0"/>
              <a:t>Essa mágica acontece quando você tem uma metodologia para construir um </a:t>
            </a:r>
            <a:r>
              <a:rPr lang="pt-BR" sz="2400" b="1" dirty="0"/>
              <a:t>Planejamento Orçamentário Eficiente.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Construir um planejamento orçamentário eficiente exige </a:t>
            </a:r>
            <a:r>
              <a:rPr lang="pt-BR" sz="2400" b="1" dirty="0"/>
              <a:t>clareza, foco e organização</a:t>
            </a:r>
            <a:r>
              <a:rPr lang="pt-BR" sz="2400" dirty="0"/>
              <a:t>. 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Você consegue Construir um planejamento orçamentário eficiente e transformar ideias em ações práticas e obter resultados poderosos utilizando três pilares : o </a:t>
            </a:r>
            <a:r>
              <a:rPr lang="pt-BR" sz="2400" b="1" dirty="0"/>
              <a:t>Princípio de Pareto</a:t>
            </a:r>
            <a:r>
              <a:rPr lang="pt-BR" sz="2400" dirty="0"/>
              <a:t>, o </a:t>
            </a:r>
            <a:r>
              <a:rPr lang="pt-BR" sz="2400" b="1" dirty="0"/>
              <a:t>SARA</a:t>
            </a:r>
            <a:r>
              <a:rPr lang="pt-BR" sz="2400" dirty="0"/>
              <a:t> e o </a:t>
            </a:r>
            <a:r>
              <a:rPr lang="pt-BR" sz="2400" b="1" dirty="0"/>
              <a:t>Funil do Conhecimento.</a:t>
            </a:r>
            <a:endParaRPr lang="pt-BR" sz="2400" dirty="0"/>
          </a:p>
          <a:p>
            <a:pPr algn="just"/>
            <a:r>
              <a:rPr lang="pt-BR" sz="2400" dirty="0"/>
              <a:t>Ao integrar esses três pilares, você não apenas simplifica o processo de planejamento, mas também garante que ele seja estratégico, assertivo e eficaz. O resultado é um plano claro, prático e focado nos resultados que realmente importam para o sucesso da unidade. Observe:</a:t>
            </a:r>
          </a:p>
          <a:p>
            <a:pPr algn="just"/>
            <a:endParaRPr lang="pt-BR" sz="2400" b="1" dirty="0"/>
          </a:p>
          <a:p>
            <a:pPr algn="just"/>
            <a:r>
              <a:rPr lang="pt-BR" sz="2400" b="1" dirty="0"/>
              <a:t>1º -  Simplifique com Pareto</a:t>
            </a:r>
            <a:r>
              <a:rPr lang="pt-BR" sz="2400" dirty="0"/>
              <a:t>: Identifique os 20% de ações ou despesas que geram 80% dos resultados. Isso permite alocar tempo e recursos de forma mais estratégica.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b="1" dirty="0"/>
              <a:t>2º</a:t>
            </a:r>
            <a:r>
              <a:rPr lang="pt-BR" sz="2400" dirty="0"/>
              <a:t> - </a:t>
            </a:r>
            <a:r>
              <a:rPr lang="pt-BR" sz="2400" b="1" dirty="0"/>
              <a:t>Foque com o SARA</a:t>
            </a:r>
            <a:r>
              <a:rPr lang="pt-BR" sz="2400" dirty="0"/>
              <a:t>: Programe seu </a:t>
            </a:r>
            <a:r>
              <a:rPr lang="pt-BR" sz="2400" u="sng" dirty="0"/>
              <a:t>Sistema Ativador Reticular Ascendente (SARA)</a:t>
            </a:r>
            <a:r>
              <a:rPr lang="pt-BR" sz="2400" dirty="0"/>
              <a:t> para destacar o que realmente importa. Isso ajuda de forma natural a filtrar distrações, enxergar  oportunidades e manter o foco. Traz informações para o seu consciente (percepção seletiva). Te mostra o que é do seu interesse, conforme o que você deixa claro que deseja.</a:t>
            </a:r>
          </a:p>
          <a:p>
            <a:pPr algn="just"/>
            <a:r>
              <a:rPr lang="pt-BR" sz="2400" dirty="0"/>
              <a:t>             </a:t>
            </a:r>
          </a:p>
          <a:p>
            <a:pPr algn="just"/>
            <a:r>
              <a:rPr lang="pt-BR" sz="2400" dirty="0"/>
              <a:t>A função do SARA é parecida com a do algoritmo do Instagram, ele ativa a percepção do que  você precisa enxergar.</a:t>
            </a:r>
          </a:p>
          <a:p>
            <a:pPr algn="just"/>
            <a:r>
              <a:rPr lang="pt-BR" sz="2400" dirty="0"/>
              <a:t>Como ativar o SARA? : Determinando o que pretende alcançar e com repetição.</a:t>
            </a:r>
          </a:p>
          <a:p>
            <a:pPr algn="just"/>
            <a:endParaRPr lang="pt-BR" sz="2800" dirty="0"/>
          </a:p>
          <a:p>
            <a:pPr algn="just"/>
            <a:endParaRPr lang="pt-BR" sz="2800" dirty="0"/>
          </a:p>
          <a:p>
            <a:pPr algn="just"/>
            <a:endParaRPr lang="pt-BR" sz="2800" dirty="0"/>
          </a:p>
          <a:p>
            <a:pPr algn="just"/>
            <a:endParaRPr lang="pt-BR" sz="2800" dirty="0"/>
          </a:p>
          <a:p>
            <a:pPr algn="just"/>
            <a:endParaRPr lang="pt-BR" sz="2800" dirty="0"/>
          </a:p>
          <a:p>
            <a:pPr algn="just"/>
            <a:endParaRPr lang="pt-BR" sz="2800" dirty="0"/>
          </a:p>
          <a:p>
            <a:pPr algn="just"/>
            <a:r>
              <a:rPr lang="pt-BR" sz="2800" dirty="0"/>
              <a:t> </a:t>
            </a:r>
          </a:p>
          <a:p>
            <a:pPr algn="just"/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500960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12792" y="824289"/>
            <a:ext cx="9147192" cy="1804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061880E-18FE-040D-DC52-3DB8E39EEEF0}"/>
              </a:ext>
            </a:extLst>
          </p:cNvPr>
          <p:cNvSpPr txBox="1"/>
          <p:nvPr/>
        </p:nvSpPr>
        <p:spPr>
          <a:xfrm>
            <a:off x="1303444" y="1000008"/>
            <a:ext cx="66975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/>
              <a:t>Como transformar ideias em </a:t>
            </a:r>
          </a:p>
          <a:p>
            <a:r>
              <a:rPr lang="pt-BR" sz="4000" b="1" dirty="0"/>
              <a:t>RESULTADOS PODEROSOS?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8F3F357F-3640-6AC9-8774-ED9A3B5A47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996" y="3398281"/>
            <a:ext cx="2567804" cy="2266904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499BAD63-1C03-A453-D01E-544EAF09AE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018" y="3453149"/>
            <a:ext cx="2256444" cy="2271711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E35C98B1-5E88-58B4-2CC9-13C044463D7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936" y="3398281"/>
            <a:ext cx="2381609" cy="2270134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45781C15-A704-ADBA-C620-50E3D84D5A4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1756" y="3704667"/>
            <a:ext cx="2256444" cy="1977489"/>
          </a:xfrm>
          <a:prstGeom prst="rect">
            <a:avLst/>
          </a:prstGeom>
        </p:spPr>
      </p:pic>
      <p:sp>
        <p:nvSpPr>
          <p:cNvPr id="25" name="CaixaDeTexto 24">
            <a:extLst>
              <a:ext uri="{FF2B5EF4-FFF2-40B4-BE49-F238E27FC236}">
                <a16:creationId xmlns:a16="http://schemas.microsoft.com/office/drawing/2014/main" id="{F91241C9-5305-AEE3-C2D2-69AE1BBC8CF3}"/>
              </a:ext>
            </a:extLst>
          </p:cNvPr>
          <p:cNvSpPr txBox="1"/>
          <p:nvPr/>
        </p:nvSpPr>
        <p:spPr>
          <a:xfrm>
            <a:off x="4277520" y="6144508"/>
            <a:ext cx="236183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/>
              <a:t>Heurística</a:t>
            </a:r>
            <a:r>
              <a:rPr lang="pt-BR" dirty="0"/>
              <a:t>: Selecione a ideia mais relevante ou viável a ser desenvolvida. Aqui, aplica-se o Princípio de Pareto, priorizando o que tem maior impacto.</a:t>
            </a:r>
          </a:p>
          <a:p>
            <a:endParaRPr lang="pt-BR" dirty="0"/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72D03475-1EE5-CB19-6F93-F369FAD5C3E8}"/>
              </a:ext>
            </a:extLst>
          </p:cNvPr>
          <p:cNvSpPr txBox="1"/>
          <p:nvPr/>
        </p:nvSpPr>
        <p:spPr>
          <a:xfrm>
            <a:off x="7218841" y="6070923"/>
            <a:ext cx="2562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Algoritmo-</a:t>
            </a:r>
            <a:r>
              <a:rPr lang="pt-BR" dirty="0"/>
              <a:t> </a:t>
            </a:r>
          </a:p>
          <a:p>
            <a:pPr algn="just"/>
            <a:r>
              <a:rPr lang="pt-BR" dirty="0"/>
              <a:t>Como fazer: Crie um processo claro e repetível para executar as ações necessárias, como fluxo de atividades e responsáveis.</a:t>
            </a:r>
          </a:p>
          <a:p>
            <a:endParaRPr lang="pt-BR" dirty="0"/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0E59D446-9696-890C-0CAE-4819AEFB5A8B}"/>
              </a:ext>
            </a:extLst>
          </p:cNvPr>
          <p:cNvSpPr txBox="1"/>
          <p:nvPr/>
        </p:nvSpPr>
        <p:spPr>
          <a:xfrm>
            <a:off x="9924684" y="6070923"/>
            <a:ext cx="22564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/>
              <a:t>Código:</a:t>
            </a:r>
            <a:r>
              <a:rPr lang="pt-BR" dirty="0"/>
              <a:t> O seu planejamento  consolidado em um documento estratégico que sirva de guia para a execução.</a:t>
            </a:r>
          </a:p>
          <a:p>
            <a:pPr algn="just"/>
            <a:endParaRPr lang="pt-BR" dirty="0"/>
          </a:p>
        </p:txBody>
      </p:sp>
      <p:pic>
        <p:nvPicPr>
          <p:cNvPr id="33" name="Imagem 32">
            <a:extLst>
              <a:ext uri="{FF2B5EF4-FFF2-40B4-BE49-F238E27FC236}">
                <a16:creationId xmlns:a16="http://schemas.microsoft.com/office/drawing/2014/main" id="{63B9F9F3-2AAE-049C-71FB-1DCA595584D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0170" y="3719520"/>
            <a:ext cx="2026260" cy="2117216"/>
          </a:xfrm>
          <a:prstGeom prst="rect">
            <a:avLst/>
          </a:prstGeom>
        </p:spPr>
      </p:pic>
      <p:sp>
        <p:nvSpPr>
          <p:cNvPr id="41" name="CaixaDeTexto 40">
            <a:extLst>
              <a:ext uri="{FF2B5EF4-FFF2-40B4-BE49-F238E27FC236}">
                <a16:creationId xmlns:a16="http://schemas.microsoft.com/office/drawing/2014/main" id="{2C9D2284-53E0-EA94-DE7C-A1F57CD3BF94}"/>
              </a:ext>
            </a:extLst>
          </p:cNvPr>
          <p:cNvSpPr txBox="1"/>
          <p:nvPr/>
        </p:nvSpPr>
        <p:spPr>
          <a:xfrm>
            <a:off x="13917744" y="5959842"/>
            <a:ext cx="2111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Melhoria contínua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5F9314FF-6D0E-B0F8-26B6-16F9209CF67B}"/>
              </a:ext>
            </a:extLst>
          </p:cNvPr>
          <p:cNvSpPr txBox="1"/>
          <p:nvPr/>
        </p:nvSpPr>
        <p:spPr>
          <a:xfrm>
            <a:off x="4299119" y="5791036"/>
            <a:ext cx="1349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O que fazer</a:t>
            </a: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58D14A6A-1C69-59C3-2542-DFEA61A45A69}"/>
              </a:ext>
            </a:extLst>
          </p:cNvPr>
          <p:cNvSpPr txBox="1"/>
          <p:nvPr/>
        </p:nvSpPr>
        <p:spPr>
          <a:xfrm>
            <a:off x="1101538" y="2755806"/>
            <a:ext cx="159547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b="1" dirty="0"/>
              <a:t>3º - Organize com o Funil do Conhecimento</a:t>
            </a:r>
            <a:r>
              <a:rPr lang="pt-BR" sz="2800" dirty="0"/>
              <a:t>: Estruture o planejamento em quatro etapas sequenciais: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514D539D-7AEC-5F72-0DAC-D8F8E6CF9D5C}"/>
              </a:ext>
            </a:extLst>
          </p:cNvPr>
          <p:cNvSpPr txBox="1"/>
          <p:nvPr/>
        </p:nvSpPr>
        <p:spPr>
          <a:xfrm>
            <a:off x="1076897" y="9224622"/>
            <a:ext cx="157849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/>
              <a:t>Algoritmo</a:t>
            </a:r>
            <a:r>
              <a:rPr lang="pt-BR" sz="1800" b="1" dirty="0"/>
              <a:t>: </a:t>
            </a:r>
            <a:r>
              <a:rPr lang="pt-BR" sz="1800" dirty="0"/>
              <a:t>É uma sequência de instruções bem definidas para alcançar um RESULTADO. Ele  se justifica no Resultado que almeja alcançar  por meio de processos</a:t>
            </a:r>
            <a:r>
              <a:rPr lang="pt-BR" sz="1800" b="1" dirty="0"/>
              <a:t>. </a:t>
            </a:r>
            <a:endParaRPr lang="pt-BR" dirty="0"/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5AE55C5A-0631-CAC0-9DCD-20145890CC67}"/>
              </a:ext>
            </a:extLst>
          </p:cNvPr>
          <p:cNvSpPr txBox="1"/>
          <p:nvPr/>
        </p:nvSpPr>
        <p:spPr>
          <a:xfrm>
            <a:off x="1072135" y="9593503"/>
            <a:ext cx="124212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 err="1"/>
              <a:t>Ex</a:t>
            </a:r>
            <a:r>
              <a:rPr lang="pt-BR" b="1" dirty="0"/>
              <a:t>: Planejamento Orçamentário: </a:t>
            </a:r>
            <a:r>
              <a:rPr lang="pt-BR" sz="1800" dirty="0"/>
              <a:t>É uma sequência de instruções bem definidas para alcançar um RESULTADO</a:t>
            </a:r>
            <a:r>
              <a:rPr lang="pt-BR" sz="1800" b="1" dirty="0"/>
              <a:t>. </a:t>
            </a:r>
            <a:endParaRPr lang="pt-BR" dirty="0"/>
          </a:p>
        </p:txBody>
      </p: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C1D3D3D7-EAB0-9142-B14E-3FB9BD3B0244}"/>
              </a:ext>
            </a:extLst>
          </p:cNvPr>
          <p:cNvSpPr txBox="1"/>
          <p:nvPr/>
        </p:nvSpPr>
        <p:spPr>
          <a:xfrm>
            <a:off x="1170901" y="6095953"/>
            <a:ext cx="25767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/>
              <a:t>Mistério</a:t>
            </a:r>
            <a:r>
              <a:rPr lang="pt-BR" dirty="0"/>
              <a:t>: Reúna ideias e possibilidades em uma chuva de ideias. Essa etapa envolve criatividade e brainstorming para mapear todas as alternativas para conquistar o que você define como objetivo.</a:t>
            </a:r>
          </a:p>
          <a:p>
            <a:endParaRPr lang="pt-BR" dirty="0"/>
          </a:p>
        </p:txBody>
      </p:sp>
      <p:sp>
        <p:nvSpPr>
          <p:cNvPr id="55" name="Igual a 54">
            <a:extLst>
              <a:ext uri="{FF2B5EF4-FFF2-40B4-BE49-F238E27FC236}">
                <a16:creationId xmlns:a16="http://schemas.microsoft.com/office/drawing/2014/main" id="{2CFCD440-555C-C80D-8A24-FA4EDE621FFF}"/>
              </a:ext>
            </a:extLst>
          </p:cNvPr>
          <p:cNvSpPr/>
          <p:nvPr/>
        </p:nvSpPr>
        <p:spPr>
          <a:xfrm>
            <a:off x="12628954" y="4203274"/>
            <a:ext cx="914400" cy="914400"/>
          </a:xfrm>
          <a:prstGeom prst="mathEqual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CBFEECF3-A916-BCA4-4F2B-B66FC5728BC3}"/>
              </a:ext>
            </a:extLst>
          </p:cNvPr>
          <p:cNvSpPr txBox="1"/>
          <p:nvPr/>
        </p:nvSpPr>
        <p:spPr>
          <a:xfrm>
            <a:off x="7250593" y="5726814"/>
            <a:ext cx="1343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Como fazer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BC414EDC-98D0-9ECB-50CD-D8A43DAC1D4E}"/>
              </a:ext>
            </a:extLst>
          </p:cNvPr>
          <p:cNvSpPr txBox="1"/>
          <p:nvPr/>
        </p:nvSpPr>
        <p:spPr>
          <a:xfrm>
            <a:off x="1231963" y="5769190"/>
            <a:ext cx="1349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O que quero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CED20232-A470-08BF-7766-659E5CA78F39}"/>
              </a:ext>
            </a:extLst>
          </p:cNvPr>
          <p:cNvSpPr txBox="1"/>
          <p:nvPr/>
        </p:nvSpPr>
        <p:spPr>
          <a:xfrm>
            <a:off x="9978285" y="5701817"/>
            <a:ext cx="2346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Planejamento escrito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A23401-9836-35D3-B00C-AEAE08D5B1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3C47BEC1-E227-B3A9-3DFE-E144EA8AE5E3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26280909-8551-E87A-C30A-D74E8FE98D59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0D5A38E5-89DC-CD63-8EB2-AF95EA39E0F1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3DD19678-0F33-E6E0-CD20-FC5F0F9701F8}"/>
              </a:ext>
            </a:extLst>
          </p:cNvPr>
          <p:cNvGrpSpPr/>
          <p:nvPr/>
        </p:nvGrpSpPr>
        <p:grpSpPr>
          <a:xfrm>
            <a:off x="-612792" y="824289"/>
            <a:ext cx="9147192" cy="1804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CF1D1685-C431-1710-2838-672388FDB736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436A15EB-A8AC-F43F-654C-FC63E96E1860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3F3962BF-4738-8D94-BA65-F074E0EE3777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63E78C22-41FC-920B-C06B-13852802C274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1DE6BA5-4ADB-49E2-50E2-B041FDABFA46}"/>
              </a:ext>
            </a:extLst>
          </p:cNvPr>
          <p:cNvSpPr txBox="1"/>
          <p:nvPr/>
        </p:nvSpPr>
        <p:spPr>
          <a:xfrm>
            <a:off x="1303444" y="1000008"/>
            <a:ext cx="66975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/>
              <a:t>Como transformar ideias em </a:t>
            </a:r>
          </a:p>
          <a:p>
            <a:r>
              <a:rPr lang="pt-BR" sz="4000" b="1" dirty="0"/>
              <a:t>RESULTADOS PODEROSOS?</a:t>
            </a:r>
          </a:p>
        </p:txBody>
      </p:sp>
      <p:sp>
        <p:nvSpPr>
          <p:cNvPr id="28" name="Cubo 27">
            <a:extLst>
              <a:ext uri="{FF2B5EF4-FFF2-40B4-BE49-F238E27FC236}">
                <a16:creationId xmlns:a16="http://schemas.microsoft.com/office/drawing/2014/main" id="{CD05FA0B-AABC-636B-A7AF-42D76948E56B}"/>
              </a:ext>
            </a:extLst>
          </p:cNvPr>
          <p:cNvSpPr/>
          <p:nvPr/>
        </p:nvSpPr>
        <p:spPr>
          <a:xfrm>
            <a:off x="3810000" y="3328943"/>
            <a:ext cx="9901374" cy="4211663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C5B27C4-CB32-765F-C39C-1D0B1C677EE4}"/>
              </a:ext>
            </a:extLst>
          </p:cNvPr>
          <p:cNvSpPr txBox="1"/>
          <p:nvPr/>
        </p:nvSpPr>
        <p:spPr>
          <a:xfrm>
            <a:off x="7239000" y="3469348"/>
            <a:ext cx="3577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 </a:t>
            </a:r>
            <a:r>
              <a:rPr lang="pt-BR" sz="3600" b="1" dirty="0"/>
              <a:t>Ferramentas 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C49190C9-A36B-3663-7E73-F62FF4A6704C}"/>
              </a:ext>
            </a:extLst>
          </p:cNvPr>
          <p:cNvSpPr txBox="1"/>
          <p:nvPr/>
        </p:nvSpPr>
        <p:spPr>
          <a:xfrm>
            <a:off x="4116456" y="4778102"/>
            <a:ext cx="92884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b="1" dirty="0"/>
              <a:t>Planejamento Orçamentário Com Foco em Resultado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b="1" dirty="0"/>
              <a:t>Planilhas de descentralizações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b="1" dirty="0"/>
              <a:t>Processo Orçamentário anual </a:t>
            </a:r>
            <a:r>
              <a:rPr lang="pt-BR" sz="3200" dirty="0"/>
              <a:t>-  Para Execução E Análise </a:t>
            </a:r>
          </a:p>
        </p:txBody>
      </p:sp>
    </p:spTree>
    <p:extLst>
      <p:ext uri="{BB962C8B-B14F-4D97-AF65-F5344CB8AC3E}">
        <p14:creationId xmlns:p14="http://schemas.microsoft.com/office/powerpoint/2010/main" val="1249967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448356" y="537635"/>
            <a:ext cx="14284569" cy="1445692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1EAC352-B488-E5CA-7BFB-E215F42A6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508" y="3302079"/>
            <a:ext cx="7619999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9BD19FA1-2DC6-D8A9-DAF7-4690AD2882DC}"/>
              </a:ext>
            </a:extLst>
          </p:cNvPr>
          <p:cNvSpPr txBox="1"/>
          <p:nvPr/>
        </p:nvSpPr>
        <p:spPr>
          <a:xfrm>
            <a:off x="11131113" y="2940086"/>
            <a:ext cx="4636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PRÓ – REIORIA DE PLANEJAMENTO - PROPLAN</a:t>
            </a:r>
          </a:p>
        </p:txBody>
      </p:sp>
      <p:pic>
        <p:nvPicPr>
          <p:cNvPr id="54" name="Imagem 53">
            <a:extLst>
              <a:ext uri="{FF2B5EF4-FFF2-40B4-BE49-F238E27FC236}">
                <a16:creationId xmlns:a16="http://schemas.microsoft.com/office/drawing/2014/main" id="{A7279C4D-6BBE-5B07-54AF-1B8A9EF4AD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715" y="3818286"/>
            <a:ext cx="7248525" cy="49625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077" name="Tinta 3076">
                <a:extLst>
                  <a:ext uri="{FF2B5EF4-FFF2-40B4-BE49-F238E27FC236}">
                    <a16:creationId xmlns:a16="http://schemas.microsoft.com/office/drawing/2014/main" id="{BCCCB13A-3E27-3D58-0D5D-490C2A087C65}"/>
                  </a:ext>
                </a:extLst>
              </p14:cNvPr>
              <p14:cNvContentPartPr/>
              <p14:nvPr/>
            </p14:nvContentPartPr>
            <p14:xfrm>
              <a:off x="13442239" y="6159579"/>
              <a:ext cx="4287960" cy="3216960"/>
            </p14:xfrm>
          </p:contentPart>
        </mc:Choice>
        <mc:Fallback xmlns="">
          <p:pic>
            <p:nvPicPr>
              <p:cNvPr id="3077" name="Tinta 3076">
                <a:extLst>
                  <a:ext uri="{FF2B5EF4-FFF2-40B4-BE49-F238E27FC236}">
                    <a16:creationId xmlns:a16="http://schemas.microsoft.com/office/drawing/2014/main" id="{BCCCB13A-3E27-3D58-0D5D-490C2A087C6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3379599" y="6096939"/>
                <a:ext cx="4413600" cy="334260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CaixaDeTexto 9">
            <a:extLst>
              <a:ext uri="{FF2B5EF4-FFF2-40B4-BE49-F238E27FC236}">
                <a16:creationId xmlns:a16="http://schemas.microsoft.com/office/drawing/2014/main" id="{8FB2D334-461C-27F2-0422-B1ED03F60E6B}"/>
              </a:ext>
            </a:extLst>
          </p:cNvPr>
          <p:cNvSpPr txBox="1"/>
          <p:nvPr/>
        </p:nvSpPr>
        <p:spPr>
          <a:xfrm>
            <a:off x="1296044" y="627614"/>
            <a:ext cx="115743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4000" b="1" dirty="0">
                <a:solidFill>
                  <a:srgbClr val="000000"/>
                </a:solidFill>
              </a:rPr>
              <a:t>Módulo 1:</a:t>
            </a:r>
            <a:r>
              <a:rPr lang="pt-BR" sz="4000" dirty="0">
                <a:solidFill>
                  <a:srgbClr val="000000"/>
                </a:solidFill>
              </a:rPr>
              <a:t> A</a:t>
            </a:r>
            <a:r>
              <a:rPr lang="pt-BR" sz="4000" b="0" i="0" u="none" strike="noStrike" baseline="0" dirty="0">
                <a:solidFill>
                  <a:srgbClr val="000000"/>
                </a:solidFill>
              </a:rPr>
              <a:t>presentação da estrutura organizacional e da equipe da Diretoria de Planejamento - DIPLAN;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447D93-3EA9-AF72-EEC1-48406D1282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>
            <a:extLst>
              <a:ext uri="{FF2B5EF4-FFF2-40B4-BE49-F238E27FC236}">
                <a16:creationId xmlns:a16="http://schemas.microsoft.com/office/drawing/2014/main" id="{2E27EA93-1B96-1E42-ADD0-FEA3F29D4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6298" y="3152235"/>
            <a:ext cx="3358721" cy="2305248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F1506A33-036C-4A61-8E03-2DE6C62F84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8167" y="6188959"/>
            <a:ext cx="3551784" cy="2240857"/>
          </a:xfrm>
          <a:prstGeom prst="rect">
            <a:avLst/>
          </a:prstGeom>
        </p:spPr>
      </p:pic>
      <p:pic>
        <p:nvPicPr>
          <p:cNvPr id="42" name="Imagem 41">
            <a:extLst>
              <a:ext uri="{FF2B5EF4-FFF2-40B4-BE49-F238E27FC236}">
                <a16:creationId xmlns:a16="http://schemas.microsoft.com/office/drawing/2014/main" id="{9B8E26A2-1F9A-4AFC-D948-3919E395FC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898" y="6188959"/>
            <a:ext cx="3464171" cy="2305248"/>
          </a:xfrm>
          <a:prstGeom prst="rect">
            <a:avLst/>
          </a:prstGeom>
        </p:spPr>
      </p:pic>
      <p:grpSp>
        <p:nvGrpSpPr>
          <p:cNvPr id="2" name="Group 2">
            <a:extLst>
              <a:ext uri="{FF2B5EF4-FFF2-40B4-BE49-F238E27FC236}">
                <a16:creationId xmlns:a16="http://schemas.microsoft.com/office/drawing/2014/main" id="{B1B0A717-DBE4-6BBC-8C8D-6420A3163A44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92F16C5C-88C5-6D4B-B4CA-81D2EB1149AB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AD605871-4070-EFA7-72A1-3F91C52086A4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18D63538-623A-E429-3C80-83D8DBE136D5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88F3E08D-892D-B68B-1CB9-A9B033B6871E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9C95E844-0517-72D7-A07C-2E15372D4C1D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6FAA359B-3E58-C70E-F53B-8F08A82E1243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0F2DEB2B-FEED-6E32-AC5A-270C4B617DC6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2A99508-1C8B-12AB-3F95-5A3087BFDFAB}"/>
              </a:ext>
            </a:extLst>
          </p:cNvPr>
          <p:cNvSpPr txBox="1"/>
          <p:nvPr/>
        </p:nvSpPr>
        <p:spPr>
          <a:xfrm>
            <a:off x="1247507" y="952595"/>
            <a:ext cx="7315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MODULO 1: Apresentação da estrutura organizacional e da equipe da Diretoria de Planejamento – DIPLAN</a:t>
            </a:r>
            <a:r>
              <a:rPr lang="pt-BR" sz="24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pt-BR" sz="2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ECA5638C-14CD-3E3B-D01F-B54A32C6F77A}"/>
              </a:ext>
            </a:extLst>
          </p:cNvPr>
          <p:cNvSpPr/>
          <p:nvPr/>
        </p:nvSpPr>
        <p:spPr>
          <a:xfrm>
            <a:off x="10036298" y="2802718"/>
            <a:ext cx="3375635" cy="336445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A1A330F1-9CF8-7C85-DBA2-47E694E763B1}"/>
              </a:ext>
            </a:extLst>
          </p:cNvPr>
          <p:cNvSpPr txBox="1"/>
          <p:nvPr/>
        </p:nvSpPr>
        <p:spPr>
          <a:xfrm>
            <a:off x="11269128" y="2812772"/>
            <a:ext cx="9290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bg1"/>
                </a:solidFill>
              </a:rPr>
              <a:t>DIPLAN </a:t>
            </a:r>
          </a:p>
          <a:p>
            <a:pPr algn="ctr"/>
            <a:endParaRPr lang="pt-BR" sz="1200" dirty="0">
              <a:solidFill>
                <a:schemeClr val="bg1"/>
              </a:solidFill>
            </a:endParaRPr>
          </a:p>
        </p:txBody>
      </p:sp>
      <p:sp>
        <p:nvSpPr>
          <p:cNvPr id="26" name="Retângulo: Cantos Arredondados 25">
            <a:extLst>
              <a:ext uri="{FF2B5EF4-FFF2-40B4-BE49-F238E27FC236}">
                <a16:creationId xmlns:a16="http://schemas.microsoft.com/office/drawing/2014/main" id="{00D06A3F-7BE6-605C-701A-C9F544CBAE54}"/>
              </a:ext>
            </a:extLst>
          </p:cNvPr>
          <p:cNvSpPr/>
          <p:nvPr/>
        </p:nvSpPr>
        <p:spPr>
          <a:xfrm>
            <a:off x="8052898" y="5826411"/>
            <a:ext cx="3464171" cy="40249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Retângulo: Cantos Arredondados 35">
            <a:extLst>
              <a:ext uri="{FF2B5EF4-FFF2-40B4-BE49-F238E27FC236}">
                <a16:creationId xmlns:a16="http://schemas.microsoft.com/office/drawing/2014/main" id="{12A03299-5791-7A09-06D2-071C09DDC771}"/>
              </a:ext>
            </a:extLst>
          </p:cNvPr>
          <p:cNvSpPr/>
          <p:nvPr/>
        </p:nvSpPr>
        <p:spPr>
          <a:xfrm>
            <a:off x="12198167" y="5847490"/>
            <a:ext cx="3569673" cy="322604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19A43599-4755-0CCB-64E6-AE61BA2131DC}"/>
              </a:ext>
            </a:extLst>
          </p:cNvPr>
          <p:cNvSpPr txBox="1"/>
          <p:nvPr/>
        </p:nvSpPr>
        <p:spPr>
          <a:xfrm>
            <a:off x="9574383" y="5786791"/>
            <a:ext cx="688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CPO</a:t>
            </a:r>
          </a:p>
          <a:p>
            <a:endParaRPr lang="pt-BR" dirty="0"/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742F0ADF-6644-A850-7B4B-1FAE9B8F26AD}"/>
              </a:ext>
            </a:extLst>
          </p:cNvPr>
          <p:cNvSpPr txBox="1"/>
          <p:nvPr/>
        </p:nvSpPr>
        <p:spPr>
          <a:xfrm>
            <a:off x="13656617" y="5819882"/>
            <a:ext cx="688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CAO</a:t>
            </a:r>
          </a:p>
          <a:p>
            <a:endParaRPr lang="pt-BR" dirty="0"/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D762788E-FA71-E7BB-1293-0B5A719CCB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BCDA5512-129A-66DF-EF32-1184F1B27705}"/>
              </a:ext>
            </a:extLst>
          </p:cNvPr>
          <p:cNvSpPr txBox="1"/>
          <p:nvPr/>
        </p:nvSpPr>
        <p:spPr>
          <a:xfrm>
            <a:off x="10744200" y="1946880"/>
            <a:ext cx="24497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/>
              <a:t>SETORES 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7C231A7A-1E06-DEA3-BE4A-008044C69C49}"/>
              </a:ext>
            </a:extLst>
          </p:cNvPr>
          <p:cNvSpPr txBox="1"/>
          <p:nvPr/>
        </p:nvSpPr>
        <p:spPr>
          <a:xfrm>
            <a:off x="1243275" y="2006417"/>
            <a:ext cx="2252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/>
              <a:t>EQUIPE : 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1A77CA98-E0AE-C94E-20ED-AC77C23A2390}"/>
              </a:ext>
            </a:extLst>
          </p:cNvPr>
          <p:cNvSpPr txBox="1"/>
          <p:nvPr/>
        </p:nvSpPr>
        <p:spPr>
          <a:xfrm>
            <a:off x="1075025" y="3433400"/>
            <a:ext cx="497902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i="1" dirty="0">
                <a:effectLst/>
              </a:rPr>
              <a:t>Alda Patrícia Pereira Bentes da Silva</a:t>
            </a:r>
          </a:p>
          <a:p>
            <a:endParaRPr lang="pt-BR" sz="2000" i="1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i="1" dirty="0"/>
              <a:t>Carmen Sulamita Ribeiro de Sousa</a:t>
            </a:r>
            <a:endParaRPr lang="pt-BR" sz="2000" i="1" dirty="0">
              <a:effectLst/>
            </a:endParaRPr>
          </a:p>
          <a:p>
            <a:endParaRPr lang="pt-BR" sz="2000" i="1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i="1" dirty="0">
                <a:effectLst/>
              </a:rPr>
              <a:t>Charles Antônio Coelho da Silva</a:t>
            </a:r>
          </a:p>
          <a:p>
            <a:endParaRPr lang="pt-BR" sz="2000" i="1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i="1" dirty="0">
                <a:effectLst/>
              </a:rPr>
              <a:t> Ingrid </a:t>
            </a:r>
            <a:r>
              <a:rPr lang="pt-BR" sz="2000" i="1" dirty="0" err="1">
                <a:effectLst/>
              </a:rPr>
              <a:t>Lorrane</a:t>
            </a:r>
            <a:r>
              <a:rPr lang="pt-BR" sz="2000" i="1" dirty="0">
                <a:effectLst/>
              </a:rPr>
              <a:t> Miranda de Sousa</a:t>
            </a:r>
          </a:p>
          <a:p>
            <a:endParaRPr lang="pt-BR" sz="20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i="1" dirty="0">
                <a:effectLst/>
              </a:rPr>
              <a:t>Renata Lisbôa Furtado de Sousa </a:t>
            </a:r>
          </a:p>
          <a:p>
            <a:r>
              <a:rPr lang="pt-BR" sz="2000" i="1" dirty="0">
                <a:effectLst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i="1" dirty="0" err="1">
                <a:effectLst/>
              </a:rPr>
              <a:t>Polianne</a:t>
            </a:r>
            <a:r>
              <a:rPr lang="pt-BR" sz="2000" i="1" dirty="0">
                <a:effectLst/>
              </a:rPr>
              <a:t> Karla Almeida Guimarães</a:t>
            </a:r>
          </a:p>
          <a:p>
            <a:endParaRPr lang="pt-BR" sz="2000" i="1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i="1" dirty="0"/>
              <a:t>Shirley Rocha</a:t>
            </a:r>
            <a:endParaRPr lang="pt-BR" sz="2000" i="1" dirty="0">
              <a:effectLst/>
            </a:endParaRPr>
          </a:p>
          <a:p>
            <a:endParaRPr lang="pt-BR" dirty="0"/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D0D9A8DF-6F9A-2C17-432B-D6EEBA935E9C}"/>
              </a:ext>
            </a:extLst>
          </p:cNvPr>
          <p:cNvSpPr txBox="1"/>
          <p:nvPr/>
        </p:nvSpPr>
        <p:spPr>
          <a:xfrm>
            <a:off x="13408271" y="3254226"/>
            <a:ext cx="37745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600" i="1" dirty="0">
                <a:effectLst/>
              </a:rPr>
              <a:t>Renata Lisbôa Furtado de Sousa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600" i="1" dirty="0" err="1">
                <a:effectLst/>
              </a:rPr>
              <a:t>Polianne</a:t>
            </a:r>
            <a:r>
              <a:rPr lang="pt-BR" sz="1600" i="1" dirty="0">
                <a:effectLst/>
              </a:rPr>
              <a:t> Karla Almeida Guimarães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600" i="1" dirty="0"/>
              <a:t>Shirley Rocha</a:t>
            </a:r>
            <a:endParaRPr lang="pt-BR" sz="1600" i="1" dirty="0">
              <a:effectLst/>
            </a:endParaRP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2E27F3A7-2819-4652-9D39-312C6793D322}"/>
              </a:ext>
            </a:extLst>
          </p:cNvPr>
          <p:cNvSpPr txBox="1"/>
          <p:nvPr/>
        </p:nvSpPr>
        <p:spPr>
          <a:xfrm>
            <a:off x="8052898" y="8597874"/>
            <a:ext cx="458645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800" i="1" dirty="0">
                <a:effectLst/>
              </a:rPr>
              <a:t> </a:t>
            </a:r>
            <a:r>
              <a:rPr lang="pt-BR" sz="1600" i="1" dirty="0">
                <a:effectLst/>
              </a:rPr>
              <a:t>Ingrid </a:t>
            </a:r>
            <a:r>
              <a:rPr lang="pt-BR" sz="1600" i="1" dirty="0" err="1">
                <a:effectLst/>
              </a:rPr>
              <a:t>Lorrane</a:t>
            </a:r>
            <a:r>
              <a:rPr lang="pt-BR" sz="1600" i="1" dirty="0">
                <a:effectLst/>
              </a:rPr>
              <a:t> Miranda de Sousa;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600" i="1" dirty="0">
                <a:effectLst/>
              </a:rPr>
              <a:t>Alda Patrícia Pereira Bentes da Silva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1800" i="1" dirty="0">
              <a:effectLst/>
            </a:endParaRPr>
          </a:p>
          <a:p>
            <a:endParaRPr lang="pt-BR" sz="1800" i="1" dirty="0"/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C9214071-F2D7-E1A0-321D-EED1761C906C}"/>
              </a:ext>
            </a:extLst>
          </p:cNvPr>
          <p:cNvSpPr txBox="1"/>
          <p:nvPr/>
        </p:nvSpPr>
        <p:spPr>
          <a:xfrm>
            <a:off x="12313370" y="8542667"/>
            <a:ext cx="35745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600" i="1" dirty="0"/>
              <a:t>Carmen Sulamita Ribeiro de Sousa;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600" i="1" dirty="0">
                <a:effectLst/>
              </a:rPr>
              <a:t>Charles Antônio Coelho da Silva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A317753-1E9C-497C-32D6-9CA82EC3B060}"/>
              </a:ext>
            </a:extLst>
          </p:cNvPr>
          <p:cNvSpPr txBox="1"/>
          <p:nvPr/>
        </p:nvSpPr>
        <p:spPr>
          <a:xfrm>
            <a:off x="8000146" y="5558522"/>
            <a:ext cx="3569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/>
              <a:t>Coordenação de Planejamento Orçamentário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A3DEE14E-CC86-E78E-3E8B-7F1A315BB1BE}"/>
              </a:ext>
            </a:extLst>
          </p:cNvPr>
          <p:cNvSpPr txBox="1"/>
          <p:nvPr/>
        </p:nvSpPr>
        <p:spPr>
          <a:xfrm>
            <a:off x="12196323" y="5518634"/>
            <a:ext cx="44764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/>
              <a:t>Coordenação de Planejamento Orçamentário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A4C0DC0F-9868-37D0-7D4E-035C663792FC}"/>
              </a:ext>
            </a:extLst>
          </p:cNvPr>
          <p:cNvSpPr txBox="1"/>
          <p:nvPr/>
        </p:nvSpPr>
        <p:spPr>
          <a:xfrm>
            <a:off x="10660269" y="2489401"/>
            <a:ext cx="30721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/>
              <a:t>Diretoria de Planejamento</a:t>
            </a:r>
          </a:p>
        </p:txBody>
      </p:sp>
    </p:spTree>
    <p:extLst>
      <p:ext uri="{BB962C8B-B14F-4D97-AF65-F5344CB8AC3E}">
        <p14:creationId xmlns:p14="http://schemas.microsoft.com/office/powerpoint/2010/main" val="3005719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2855</TotalTime>
  <Words>1702</Words>
  <Application>Microsoft Office PowerPoint</Application>
  <PresentationFormat>Personalizar</PresentationFormat>
  <Paragraphs>275</Paragraphs>
  <Slides>18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3" baseType="lpstr">
      <vt:lpstr>Poppins Bold</vt:lpstr>
      <vt:lpstr>Poppins</vt:lpstr>
      <vt:lpstr>Calibri</vt:lpstr>
      <vt:lpstr>Arial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Semana Orçamentária da Ufopa</dc:title>
  <dc:creator>Alda Patrícia</dc:creator>
  <cp:lastModifiedBy>Alda Patrícia</cp:lastModifiedBy>
  <cp:revision>41</cp:revision>
  <dcterms:created xsi:type="dcterms:W3CDTF">2006-08-16T00:00:00Z</dcterms:created>
  <dcterms:modified xsi:type="dcterms:W3CDTF">2025-02-07T14:47:29Z</dcterms:modified>
  <dc:identifier>DAGbIJXYV-E</dc:identifier>
</cp:coreProperties>
</file>